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09"/>
    <p:restoredTop sz="94694"/>
  </p:normalViewPr>
  <p:slideViewPr>
    <p:cSldViewPr snapToGrid="0" snapToObjects="1">
      <p:cViewPr varScale="1">
        <p:scale>
          <a:sx n="104" d="100"/>
          <a:sy n="104" d="100"/>
        </p:scale>
        <p:origin x="216"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2.tiff>
</file>

<file path=ppt/media/image3.tiff>
</file>

<file path=ppt/media/image4.png>
</file>

<file path=ppt/media/image5.tiff>
</file>

<file path=ppt/media/image6.pn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FE15F5-CDAC-9644-B43B-6DDA19710EF8}" type="datetimeFigureOut">
              <a:rPr kumimoji="1" lang="ja-JP" altLang="en-US" smtClean="0"/>
              <a:t>2021/3/1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6BECE-3733-1B4E-8676-A9261779B68B}" type="slidenum">
              <a:rPr kumimoji="1" lang="ja-JP" altLang="en-US" smtClean="0"/>
              <a:t>‹#›</a:t>
            </a:fld>
            <a:endParaRPr kumimoji="1" lang="ja-JP" altLang="en-US"/>
          </a:p>
        </p:txBody>
      </p:sp>
    </p:spTree>
    <p:extLst>
      <p:ext uri="{BB962C8B-B14F-4D97-AF65-F5344CB8AC3E}">
        <p14:creationId xmlns:p14="http://schemas.microsoft.com/office/powerpoint/2010/main" val="384104138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44C0620-092C-394B-BB3D-459059C0FEC6}"/>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7C607E7C-C41D-DA4C-87A4-E4E58D8BF1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118A0CE3-02E2-C44D-B055-4681EE23BF55}"/>
              </a:ext>
            </a:extLst>
          </p:cNvPr>
          <p:cNvSpPr>
            <a:spLocks noGrp="1"/>
          </p:cNvSpPr>
          <p:nvPr>
            <p:ph type="dt" sz="half" idx="10"/>
          </p:nvPr>
        </p:nvSpPr>
        <p:spPr/>
        <p:txBody>
          <a:bodyPr/>
          <a:lstStyle/>
          <a:p>
            <a:fld id="{4BA4B7AF-9C75-0846-8DEA-1C21362FC78A}" type="datetime1">
              <a:rPr kumimoji="1" lang="ja-JP" altLang="en-US" smtClean="0"/>
              <a:t>2021/3/1</a:t>
            </a:fld>
            <a:endParaRPr kumimoji="1" lang="ja-JP" altLang="en-US"/>
          </a:p>
        </p:txBody>
      </p:sp>
      <p:sp>
        <p:nvSpPr>
          <p:cNvPr id="5" name="フッター プレースホルダー 4">
            <a:extLst>
              <a:ext uri="{FF2B5EF4-FFF2-40B4-BE49-F238E27FC236}">
                <a16:creationId xmlns:a16="http://schemas.microsoft.com/office/drawing/2014/main" id="{08972DA2-0012-CC44-8A77-84EACCBE9BE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B82E21D-50E9-FA41-BE26-4814599CF10C}"/>
              </a:ext>
            </a:extLst>
          </p:cNvPr>
          <p:cNvSpPr>
            <a:spLocks noGrp="1"/>
          </p:cNvSpPr>
          <p:nvPr>
            <p:ph type="sldNum" sz="quarter" idx="12"/>
          </p:nvPr>
        </p:nvSpPr>
        <p:spPr/>
        <p:txBody>
          <a:body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2747516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6F758C-771D-B942-A452-EA4E644D78F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048D8C50-3AFF-634D-A299-7BEB6A7ECECC}"/>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9D32E01-DB95-C641-9C2D-0FC4CC40961C}"/>
              </a:ext>
            </a:extLst>
          </p:cNvPr>
          <p:cNvSpPr>
            <a:spLocks noGrp="1"/>
          </p:cNvSpPr>
          <p:nvPr>
            <p:ph type="dt" sz="half" idx="10"/>
          </p:nvPr>
        </p:nvSpPr>
        <p:spPr/>
        <p:txBody>
          <a:bodyPr/>
          <a:lstStyle/>
          <a:p>
            <a:fld id="{D6084131-D9B1-A64C-A5B0-0C9936323EC4}" type="datetime1">
              <a:rPr kumimoji="1" lang="ja-JP" altLang="en-US" smtClean="0"/>
              <a:t>2021/3/1</a:t>
            </a:fld>
            <a:endParaRPr kumimoji="1" lang="ja-JP" altLang="en-US"/>
          </a:p>
        </p:txBody>
      </p:sp>
      <p:sp>
        <p:nvSpPr>
          <p:cNvPr id="5" name="フッター プレースホルダー 4">
            <a:extLst>
              <a:ext uri="{FF2B5EF4-FFF2-40B4-BE49-F238E27FC236}">
                <a16:creationId xmlns:a16="http://schemas.microsoft.com/office/drawing/2014/main" id="{ABD627EB-1FD5-B74A-892F-E5CAB976832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5F8D4B4-2DD7-DE44-86F8-3F50244F690C}"/>
              </a:ext>
            </a:extLst>
          </p:cNvPr>
          <p:cNvSpPr>
            <a:spLocks noGrp="1"/>
          </p:cNvSpPr>
          <p:nvPr>
            <p:ph type="sldNum" sz="quarter" idx="12"/>
          </p:nvPr>
        </p:nvSpPr>
        <p:spPr/>
        <p:txBody>
          <a:body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1770964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ED26C5B1-7383-944C-98ED-BA9BA270C6FC}"/>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7E6BF56-E9B5-D74B-AE81-8193D447E8E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8E1BED4-E1FE-DC44-A0B3-7D175EC6DE75}"/>
              </a:ext>
            </a:extLst>
          </p:cNvPr>
          <p:cNvSpPr>
            <a:spLocks noGrp="1"/>
          </p:cNvSpPr>
          <p:nvPr>
            <p:ph type="dt" sz="half" idx="10"/>
          </p:nvPr>
        </p:nvSpPr>
        <p:spPr/>
        <p:txBody>
          <a:bodyPr/>
          <a:lstStyle/>
          <a:p>
            <a:fld id="{9828287A-E2DB-6B40-B8F7-7F070E732B10}" type="datetime1">
              <a:rPr kumimoji="1" lang="ja-JP" altLang="en-US" smtClean="0"/>
              <a:t>2021/3/1</a:t>
            </a:fld>
            <a:endParaRPr kumimoji="1" lang="ja-JP" altLang="en-US"/>
          </a:p>
        </p:txBody>
      </p:sp>
      <p:sp>
        <p:nvSpPr>
          <p:cNvPr id="5" name="フッター プレースホルダー 4">
            <a:extLst>
              <a:ext uri="{FF2B5EF4-FFF2-40B4-BE49-F238E27FC236}">
                <a16:creationId xmlns:a16="http://schemas.microsoft.com/office/drawing/2014/main" id="{4F46B074-F228-0246-8FBE-9886C3C29DB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553D36C-761F-9E49-941B-87E93EBEDF5E}"/>
              </a:ext>
            </a:extLst>
          </p:cNvPr>
          <p:cNvSpPr>
            <a:spLocks noGrp="1"/>
          </p:cNvSpPr>
          <p:nvPr>
            <p:ph type="sldNum" sz="quarter" idx="12"/>
          </p:nvPr>
        </p:nvSpPr>
        <p:spPr/>
        <p:txBody>
          <a:body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85418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D0FAE6-A3FE-FB42-A730-B4CC3A9DDCAE}"/>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C022C8C-A82F-D34F-9AB3-37837C21A17A}"/>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EF89DCD-E929-F842-9B03-8E3C6AD9A486}"/>
              </a:ext>
            </a:extLst>
          </p:cNvPr>
          <p:cNvSpPr>
            <a:spLocks noGrp="1"/>
          </p:cNvSpPr>
          <p:nvPr>
            <p:ph type="dt" sz="half" idx="10"/>
          </p:nvPr>
        </p:nvSpPr>
        <p:spPr/>
        <p:txBody>
          <a:bodyPr/>
          <a:lstStyle/>
          <a:p>
            <a:fld id="{6F49AC68-21E4-784C-9884-E9F65391B402}" type="datetime1">
              <a:rPr kumimoji="1" lang="ja-JP" altLang="en-US" smtClean="0"/>
              <a:t>2021/3/1</a:t>
            </a:fld>
            <a:endParaRPr kumimoji="1" lang="ja-JP" altLang="en-US"/>
          </a:p>
        </p:txBody>
      </p:sp>
      <p:sp>
        <p:nvSpPr>
          <p:cNvPr id="5" name="フッター プレースホルダー 4">
            <a:extLst>
              <a:ext uri="{FF2B5EF4-FFF2-40B4-BE49-F238E27FC236}">
                <a16:creationId xmlns:a16="http://schemas.microsoft.com/office/drawing/2014/main" id="{6D3D8C3A-42A1-2342-8BB6-AC2BD54D3E5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5067F57-3FFF-A24A-94A3-DA01A87BA150}"/>
              </a:ext>
            </a:extLst>
          </p:cNvPr>
          <p:cNvSpPr>
            <a:spLocks noGrp="1"/>
          </p:cNvSpPr>
          <p:nvPr>
            <p:ph type="sldNum" sz="quarter" idx="12"/>
          </p:nvPr>
        </p:nvSpPr>
        <p:spPr/>
        <p:txBody>
          <a:body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1874369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D56DE9-D9B4-A041-AE49-10C23C94EA00}"/>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2728B3D-7254-0E44-9917-40FC359D6E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75C31C13-8D37-D346-9F6D-74CB837B8A9E}"/>
              </a:ext>
            </a:extLst>
          </p:cNvPr>
          <p:cNvSpPr>
            <a:spLocks noGrp="1"/>
          </p:cNvSpPr>
          <p:nvPr>
            <p:ph type="dt" sz="half" idx="10"/>
          </p:nvPr>
        </p:nvSpPr>
        <p:spPr/>
        <p:txBody>
          <a:bodyPr/>
          <a:lstStyle/>
          <a:p>
            <a:fld id="{31298C81-B3B2-1949-913F-EF4CBD0D5751}" type="datetime1">
              <a:rPr kumimoji="1" lang="ja-JP" altLang="en-US" smtClean="0"/>
              <a:t>2021/3/1</a:t>
            </a:fld>
            <a:endParaRPr kumimoji="1" lang="ja-JP" altLang="en-US"/>
          </a:p>
        </p:txBody>
      </p:sp>
      <p:sp>
        <p:nvSpPr>
          <p:cNvPr id="5" name="フッター プレースホルダー 4">
            <a:extLst>
              <a:ext uri="{FF2B5EF4-FFF2-40B4-BE49-F238E27FC236}">
                <a16:creationId xmlns:a16="http://schemas.microsoft.com/office/drawing/2014/main" id="{73FFA015-E999-C44B-80AA-93CF9202C26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ACDFB80-F96B-6D40-966E-C73E74D3F064}"/>
              </a:ext>
            </a:extLst>
          </p:cNvPr>
          <p:cNvSpPr>
            <a:spLocks noGrp="1"/>
          </p:cNvSpPr>
          <p:nvPr>
            <p:ph type="sldNum" sz="quarter" idx="12"/>
          </p:nvPr>
        </p:nvSpPr>
        <p:spPr/>
        <p:txBody>
          <a:body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2234898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4D1BAA-5701-C146-BE0B-E7420DB0F60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A174DAC-2E7C-E643-A61B-0024724BF7EC}"/>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DE7C1BC8-F507-364B-929B-650A647B15E6}"/>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9812E8E4-34EF-2342-A277-DD6BB3B99960}"/>
              </a:ext>
            </a:extLst>
          </p:cNvPr>
          <p:cNvSpPr>
            <a:spLocks noGrp="1"/>
          </p:cNvSpPr>
          <p:nvPr>
            <p:ph type="dt" sz="half" idx="10"/>
          </p:nvPr>
        </p:nvSpPr>
        <p:spPr/>
        <p:txBody>
          <a:bodyPr/>
          <a:lstStyle/>
          <a:p>
            <a:fld id="{69457EB5-1FFE-F34F-9A6C-E822A67E2C5C}" type="datetime1">
              <a:rPr kumimoji="1" lang="ja-JP" altLang="en-US" smtClean="0"/>
              <a:t>2021/3/1</a:t>
            </a:fld>
            <a:endParaRPr kumimoji="1" lang="ja-JP" altLang="en-US"/>
          </a:p>
        </p:txBody>
      </p:sp>
      <p:sp>
        <p:nvSpPr>
          <p:cNvPr id="6" name="フッター プレースホルダー 5">
            <a:extLst>
              <a:ext uri="{FF2B5EF4-FFF2-40B4-BE49-F238E27FC236}">
                <a16:creationId xmlns:a16="http://schemas.microsoft.com/office/drawing/2014/main" id="{960541FB-11FF-F442-BFF5-3B45BE10CB25}"/>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64D3B54-D9BE-D149-89D1-21DE140A7D06}"/>
              </a:ext>
            </a:extLst>
          </p:cNvPr>
          <p:cNvSpPr>
            <a:spLocks noGrp="1"/>
          </p:cNvSpPr>
          <p:nvPr>
            <p:ph type="sldNum" sz="quarter" idx="12"/>
          </p:nvPr>
        </p:nvSpPr>
        <p:spPr/>
        <p:txBody>
          <a:body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14709442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9513083-B82C-FF4C-9D47-ACE55AA78DF4}"/>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2F663DD6-25F4-A243-A1E6-A41D86EB57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399D0E37-A439-F84D-9E04-2F32215BF310}"/>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03AF40B3-2F62-8C41-BC62-5AAF524B2E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BF60FD65-B15E-934A-BB59-85D05268D79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3A6964EE-FD40-6443-B23D-B06D035C6973}"/>
              </a:ext>
            </a:extLst>
          </p:cNvPr>
          <p:cNvSpPr>
            <a:spLocks noGrp="1"/>
          </p:cNvSpPr>
          <p:nvPr>
            <p:ph type="dt" sz="half" idx="10"/>
          </p:nvPr>
        </p:nvSpPr>
        <p:spPr/>
        <p:txBody>
          <a:bodyPr/>
          <a:lstStyle/>
          <a:p>
            <a:fld id="{A4C9F4A9-19AF-624C-A6C0-8AB10E30C5BA}" type="datetime1">
              <a:rPr kumimoji="1" lang="ja-JP" altLang="en-US" smtClean="0"/>
              <a:t>2021/3/1</a:t>
            </a:fld>
            <a:endParaRPr kumimoji="1" lang="ja-JP" altLang="en-US"/>
          </a:p>
        </p:txBody>
      </p:sp>
      <p:sp>
        <p:nvSpPr>
          <p:cNvPr id="8" name="フッター プレースホルダー 7">
            <a:extLst>
              <a:ext uri="{FF2B5EF4-FFF2-40B4-BE49-F238E27FC236}">
                <a16:creationId xmlns:a16="http://schemas.microsoft.com/office/drawing/2014/main" id="{7CB032B7-8BDD-DE40-9178-8BEEA505CA56}"/>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DFFC4457-D9D4-A54D-B811-2C01E1AD651F}"/>
              </a:ext>
            </a:extLst>
          </p:cNvPr>
          <p:cNvSpPr>
            <a:spLocks noGrp="1"/>
          </p:cNvSpPr>
          <p:nvPr>
            <p:ph type="sldNum" sz="quarter" idx="12"/>
          </p:nvPr>
        </p:nvSpPr>
        <p:spPr/>
        <p:txBody>
          <a:body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585458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13FA95-2B61-0E45-ACD8-4A0F2D96E0D1}"/>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29626532-00FE-6746-A877-626C68D91A33}"/>
              </a:ext>
            </a:extLst>
          </p:cNvPr>
          <p:cNvSpPr>
            <a:spLocks noGrp="1"/>
          </p:cNvSpPr>
          <p:nvPr>
            <p:ph type="dt" sz="half" idx="10"/>
          </p:nvPr>
        </p:nvSpPr>
        <p:spPr/>
        <p:txBody>
          <a:bodyPr/>
          <a:lstStyle/>
          <a:p>
            <a:fld id="{4CFBD4F6-CF49-914C-95C1-F7A899BA7045}" type="datetime1">
              <a:rPr kumimoji="1" lang="ja-JP" altLang="en-US" smtClean="0"/>
              <a:t>2021/3/1</a:t>
            </a:fld>
            <a:endParaRPr kumimoji="1" lang="ja-JP" altLang="en-US"/>
          </a:p>
        </p:txBody>
      </p:sp>
      <p:sp>
        <p:nvSpPr>
          <p:cNvPr id="4" name="フッター プレースホルダー 3">
            <a:extLst>
              <a:ext uri="{FF2B5EF4-FFF2-40B4-BE49-F238E27FC236}">
                <a16:creationId xmlns:a16="http://schemas.microsoft.com/office/drawing/2014/main" id="{9D379FA8-C53F-0749-904A-ABA69C28960D}"/>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4F60B998-50F3-C44E-86F1-2F0A6970EA51}"/>
              </a:ext>
            </a:extLst>
          </p:cNvPr>
          <p:cNvSpPr>
            <a:spLocks noGrp="1"/>
          </p:cNvSpPr>
          <p:nvPr>
            <p:ph type="sldNum" sz="quarter" idx="12"/>
          </p:nvPr>
        </p:nvSpPr>
        <p:spPr/>
        <p:txBody>
          <a:body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1292007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4633E3A6-5714-D24F-BDD8-172395B5218E}"/>
              </a:ext>
            </a:extLst>
          </p:cNvPr>
          <p:cNvSpPr>
            <a:spLocks noGrp="1"/>
          </p:cNvSpPr>
          <p:nvPr>
            <p:ph type="dt" sz="half" idx="10"/>
          </p:nvPr>
        </p:nvSpPr>
        <p:spPr/>
        <p:txBody>
          <a:bodyPr/>
          <a:lstStyle/>
          <a:p>
            <a:fld id="{B4D8CA26-71E8-CF4D-8E94-7350383DE414}" type="datetime1">
              <a:rPr kumimoji="1" lang="ja-JP" altLang="en-US" smtClean="0"/>
              <a:t>2021/3/1</a:t>
            </a:fld>
            <a:endParaRPr kumimoji="1" lang="ja-JP" altLang="en-US"/>
          </a:p>
        </p:txBody>
      </p:sp>
      <p:sp>
        <p:nvSpPr>
          <p:cNvPr id="3" name="フッター プレースホルダー 2">
            <a:extLst>
              <a:ext uri="{FF2B5EF4-FFF2-40B4-BE49-F238E27FC236}">
                <a16:creationId xmlns:a16="http://schemas.microsoft.com/office/drawing/2014/main" id="{A34AB610-A274-C64E-B4F2-54E525C35B68}"/>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98185233-6A6A-B846-8343-CA2586441D55}"/>
              </a:ext>
            </a:extLst>
          </p:cNvPr>
          <p:cNvSpPr>
            <a:spLocks noGrp="1"/>
          </p:cNvSpPr>
          <p:nvPr>
            <p:ph type="sldNum" sz="quarter" idx="12"/>
          </p:nvPr>
        </p:nvSpPr>
        <p:spPr/>
        <p:txBody>
          <a:body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37358146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82C13A-459F-DB43-ACF4-670B5299AD6C}"/>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FA1F542-5D32-E54F-A984-5052B044ED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F1ED5CC7-0E5C-DE42-901D-9ECE261CD3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477F9B32-EE9C-1749-8997-3C413671FCA0}"/>
              </a:ext>
            </a:extLst>
          </p:cNvPr>
          <p:cNvSpPr>
            <a:spLocks noGrp="1"/>
          </p:cNvSpPr>
          <p:nvPr>
            <p:ph type="dt" sz="half" idx="10"/>
          </p:nvPr>
        </p:nvSpPr>
        <p:spPr/>
        <p:txBody>
          <a:bodyPr/>
          <a:lstStyle/>
          <a:p>
            <a:fld id="{0FBE89CD-78F7-8346-B99D-47A12D8952D5}" type="datetime1">
              <a:rPr kumimoji="1" lang="ja-JP" altLang="en-US" smtClean="0"/>
              <a:t>2021/3/1</a:t>
            </a:fld>
            <a:endParaRPr kumimoji="1" lang="ja-JP" altLang="en-US"/>
          </a:p>
        </p:txBody>
      </p:sp>
      <p:sp>
        <p:nvSpPr>
          <p:cNvPr id="6" name="フッター プレースホルダー 5">
            <a:extLst>
              <a:ext uri="{FF2B5EF4-FFF2-40B4-BE49-F238E27FC236}">
                <a16:creationId xmlns:a16="http://schemas.microsoft.com/office/drawing/2014/main" id="{6295A5A2-D68C-4F40-BF26-6100A27A760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9F8E020-346F-2145-B63F-E99B53789023}"/>
              </a:ext>
            </a:extLst>
          </p:cNvPr>
          <p:cNvSpPr>
            <a:spLocks noGrp="1"/>
          </p:cNvSpPr>
          <p:nvPr>
            <p:ph type="sldNum" sz="quarter" idx="12"/>
          </p:nvPr>
        </p:nvSpPr>
        <p:spPr/>
        <p:txBody>
          <a:body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2521317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645F51-C999-7142-AA77-C1759470A6FC}"/>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C71C0FC5-DADA-DF48-A569-BF9B16D2D4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D27EF9BE-6552-7E47-B9C0-E723C7D3D4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4136B09-E2E0-494D-8EEF-72755652B093}"/>
              </a:ext>
            </a:extLst>
          </p:cNvPr>
          <p:cNvSpPr>
            <a:spLocks noGrp="1"/>
          </p:cNvSpPr>
          <p:nvPr>
            <p:ph type="dt" sz="half" idx="10"/>
          </p:nvPr>
        </p:nvSpPr>
        <p:spPr/>
        <p:txBody>
          <a:bodyPr/>
          <a:lstStyle/>
          <a:p>
            <a:fld id="{1C17502F-ABFC-AC4F-B6B6-558ED76B2B55}" type="datetime1">
              <a:rPr kumimoji="1" lang="ja-JP" altLang="en-US" smtClean="0"/>
              <a:t>2021/3/1</a:t>
            </a:fld>
            <a:endParaRPr kumimoji="1" lang="ja-JP" altLang="en-US"/>
          </a:p>
        </p:txBody>
      </p:sp>
      <p:sp>
        <p:nvSpPr>
          <p:cNvPr id="6" name="フッター プレースホルダー 5">
            <a:extLst>
              <a:ext uri="{FF2B5EF4-FFF2-40B4-BE49-F238E27FC236}">
                <a16:creationId xmlns:a16="http://schemas.microsoft.com/office/drawing/2014/main" id="{F13A0A40-5CAF-3543-B322-F603C9AF3E4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CA240D8-912F-E948-B768-D550A2EB0C8A}"/>
              </a:ext>
            </a:extLst>
          </p:cNvPr>
          <p:cNvSpPr>
            <a:spLocks noGrp="1"/>
          </p:cNvSpPr>
          <p:nvPr>
            <p:ph type="sldNum" sz="quarter" idx="12"/>
          </p:nvPr>
        </p:nvSpPr>
        <p:spPr/>
        <p:txBody>
          <a:body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495202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C694F738-025F-A74C-A7F2-2F1AF15C45A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363B4BC-5B5B-B645-BC48-E528BA3769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26BEAA4-AB3E-4F49-AA81-E691C151CA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FD0D83-D415-0B48-990F-C485C415E3C7}" type="datetime1">
              <a:rPr kumimoji="1" lang="ja-JP" altLang="en-US" smtClean="0"/>
              <a:t>2021/3/1</a:t>
            </a:fld>
            <a:endParaRPr kumimoji="1" lang="ja-JP" altLang="en-US"/>
          </a:p>
        </p:txBody>
      </p:sp>
      <p:sp>
        <p:nvSpPr>
          <p:cNvPr id="5" name="フッター プレースホルダー 4">
            <a:extLst>
              <a:ext uri="{FF2B5EF4-FFF2-40B4-BE49-F238E27FC236}">
                <a16:creationId xmlns:a16="http://schemas.microsoft.com/office/drawing/2014/main" id="{32828D54-BFB5-EF44-81CD-E000D632B1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3CCE3384-B3AF-AE40-A44F-FC2A9B63D2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360E96-4799-8640-8055-803E13F21E2C}" type="slidenum">
              <a:rPr kumimoji="1" lang="ja-JP" altLang="en-US" smtClean="0"/>
              <a:t>‹#›</a:t>
            </a:fld>
            <a:endParaRPr kumimoji="1" lang="ja-JP" altLang="en-US"/>
          </a:p>
        </p:txBody>
      </p:sp>
    </p:spTree>
    <p:extLst>
      <p:ext uri="{BB962C8B-B14F-4D97-AF65-F5344CB8AC3E}">
        <p14:creationId xmlns:p14="http://schemas.microsoft.com/office/powerpoint/2010/main" val="7835615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applewebdata://340FB777-800E-4641-95E2-BA586348CAA9/#2.-Analysis-COVID-positive,-Foreign-Res" TargetMode="External"/><Relationship Id="rId2" Type="http://schemas.openxmlformats.org/officeDocument/2006/relationships/hyperlink" Target="applewebdata://340FB777-800E-4641-95E2-BA586348CAA9/#1.-Analysis-Neighborhood-bars"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applewebdata://8148ABB1-D0F8-4F22-A655-D149407AECCB/#1.-Analysis-Neighborhood-bars"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applewebdata://260C506D-8DD3-4BB3-B8E3-BF5BEC2537A9/#data" TargetMode="External"/><Relationship Id="rId7" Type="http://schemas.openxmlformats.org/officeDocument/2006/relationships/hyperlink" Target="applewebdata://260C506D-8DD3-4BB3-B8E3-BF5BEC2537A9/#conclusion" TargetMode="External"/><Relationship Id="rId2" Type="http://schemas.openxmlformats.org/officeDocument/2006/relationships/hyperlink" Target="applewebdata://260C506D-8DD3-4BB3-B8E3-BF5BEC2537A9/#introduction" TargetMode="External"/><Relationship Id="rId1" Type="http://schemas.openxmlformats.org/officeDocument/2006/relationships/slideLayout" Target="../slideLayouts/slideLayout2.xml"/><Relationship Id="rId6" Type="http://schemas.openxmlformats.org/officeDocument/2006/relationships/hyperlink" Target="applewebdata://260C506D-8DD3-4BB3-B8E3-BF5BEC2537A9/#results" TargetMode="External"/><Relationship Id="rId5" Type="http://schemas.openxmlformats.org/officeDocument/2006/relationships/hyperlink" Target="applewebdata://260C506D-8DD3-4BB3-B8E3-BF5BEC2537A9/#analysis" TargetMode="External"/><Relationship Id="rId4" Type="http://schemas.openxmlformats.org/officeDocument/2006/relationships/hyperlink" Target="applewebdata://260C506D-8DD3-4BB3-B8E3-BF5BEC2537A9/#methodology"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toukei.metro.tokyo.lg.jp/homepage/ENGLISH.htm" TargetMode="External"/><Relationship Id="rId2" Type="http://schemas.openxmlformats.org/officeDocument/2006/relationships/hyperlink" Target="https://www.toukei.metro.tokyo.lg.jp/tnenkan/2018/tn18q3i002.htmhttps:/www.toukei.metro.tokyo.lg.jp/tnenkan/2018/tn18q3i002.htm" TargetMode="External"/><Relationship Id="rId1" Type="http://schemas.openxmlformats.org/officeDocument/2006/relationships/slideLayout" Target="../slideLayouts/slideLayout2.xml"/><Relationship Id="rId6" Type="http://schemas.openxmlformats.org/officeDocument/2006/relationships/hyperlink" Target="https://en.wikipedia.org/wiki/Special_wards_of_Tokyo" TargetMode="External"/><Relationship Id="rId5" Type="http://schemas.openxmlformats.org/officeDocument/2006/relationships/hyperlink" Target="https://github.com/tokyo-metropolitan-gov/covid19/blob/development/docs/en/README.md" TargetMode="External"/><Relationship Id="rId4" Type="http://schemas.openxmlformats.org/officeDocument/2006/relationships/hyperlink" Target="https://stopcovid19.metro.tokyo.lg.jp/en"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D5AE9DB-7395-1343-B953-D4E4F04C5F6A}"/>
              </a:ext>
            </a:extLst>
          </p:cNvPr>
          <p:cNvSpPr>
            <a:spLocks noGrp="1"/>
          </p:cNvSpPr>
          <p:nvPr>
            <p:ph type="ctrTitle"/>
          </p:nvPr>
        </p:nvSpPr>
        <p:spPr>
          <a:xfrm>
            <a:off x="1524000" y="1099930"/>
            <a:ext cx="9144000" cy="4716670"/>
          </a:xfrm>
        </p:spPr>
        <p:txBody>
          <a:bodyPr>
            <a:normAutofit/>
          </a:bodyPr>
          <a:lstStyle/>
          <a:p>
            <a:r>
              <a:rPr lang="en-US" altLang="ja-JP" sz="4400" b="1" dirty="0"/>
              <a:t>Capstone Project - The Battle of the Neighborhoods (Week 2)</a:t>
            </a:r>
            <a:br>
              <a:rPr lang="en-US" altLang="ja-JP" sz="4400" b="1" dirty="0"/>
            </a:br>
            <a:br>
              <a:rPr lang="ja-JP" altLang="ja-JP" sz="4400" b="1"/>
            </a:br>
            <a:r>
              <a:rPr lang="en-US" altLang="ja-JP" sz="2800" b="1" dirty="0"/>
              <a:t>Applied Data Science Capstone by IBM/Coursera</a:t>
            </a:r>
            <a:br>
              <a:rPr lang="en-US" altLang="ja-JP" sz="4000" b="1" dirty="0"/>
            </a:br>
            <a:br>
              <a:rPr lang="ja-JP" altLang="ja-JP" b="1"/>
            </a:br>
            <a:r>
              <a:rPr lang="en-US" altLang="ja-JP" sz="3600" b="1" i="1" dirty="0"/>
              <a:t>Taku Sasaki</a:t>
            </a:r>
            <a:endParaRPr kumimoji="1" lang="ja-JP" altLang="en-US"/>
          </a:p>
        </p:txBody>
      </p:sp>
      <p:sp>
        <p:nvSpPr>
          <p:cNvPr id="4" name="スライド番号プレースホルダー 3">
            <a:extLst>
              <a:ext uri="{FF2B5EF4-FFF2-40B4-BE49-F238E27FC236}">
                <a16:creationId xmlns:a16="http://schemas.microsoft.com/office/drawing/2014/main" id="{64D35370-7BEA-4C49-B4E0-D9FCA1EC0F1F}"/>
              </a:ext>
            </a:extLst>
          </p:cNvPr>
          <p:cNvSpPr>
            <a:spLocks noGrp="1"/>
          </p:cNvSpPr>
          <p:nvPr>
            <p:ph type="sldNum" sz="quarter" idx="12"/>
          </p:nvPr>
        </p:nvSpPr>
        <p:spPr/>
        <p:txBody>
          <a:bodyPr/>
          <a:lstStyle/>
          <a:p>
            <a:fld id="{32360E96-4799-8640-8055-803E13F21E2C}" type="slidenum">
              <a:rPr kumimoji="1" lang="ja-JP" altLang="en-US" smtClean="0"/>
              <a:t>1</a:t>
            </a:fld>
            <a:endParaRPr kumimoji="1" lang="ja-JP" altLang="en-US"/>
          </a:p>
        </p:txBody>
      </p:sp>
    </p:spTree>
    <p:extLst>
      <p:ext uri="{BB962C8B-B14F-4D97-AF65-F5344CB8AC3E}">
        <p14:creationId xmlns:p14="http://schemas.microsoft.com/office/powerpoint/2010/main" val="2850628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C0F5EEF-B0A9-694E-937C-433790BF31CB}"/>
              </a:ext>
            </a:extLst>
          </p:cNvPr>
          <p:cNvSpPr>
            <a:spLocks noGrp="1"/>
          </p:cNvSpPr>
          <p:nvPr>
            <p:ph type="title"/>
          </p:nvPr>
        </p:nvSpPr>
        <p:spPr/>
        <p:txBody>
          <a:bodyPr/>
          <a:lstStyle/>
          <a:p>
            <a:r>
              <a:rPr lang="en-US" altLang="ja-JP" b="1" dirty="0"/>
              <a:t>Methodology</a:t>
            </a:r>
            <a:endParaRPr kumimoji="1" lang="ja-JP" altLang="en-US"/>
          </a:p>
        </p:txBody>
      </p:sp>
      <p:sp>
        <p:nvSpPr>
          <p:cNvPr id="3" name="コンテンツ プレースホルダー 2">
            <a:extLst>
              <a:ext uri="{FF2B5EF4-FFF2-40B4-BE49-F238E27FC236}">
                <a16:creationId xmlns:a16="http://schemas.microsoft.com/office/drawing/2014/main" id="{577A7273-BFB6-4142-BCDF-56115F4A6A76}"/>
              </a:ext>
            </a:extLst>
          </p:cNvPr>
          <p:cNvSpPr>
            <a:spLocks noGrp="1"/>
          </p:cNvSpPr>
          <p:nvPr>
            <p:ph idx="1"/>
          </p:nvPr>
        </p:nvSpPr>
        <p:spPr/>
        <p:txBody>
          <a:bodyPr>
            <a:normAutofit fontScale="62500" lnSpcReduction="20000"/>
          </a:bodyPr>
          <a:lstStyle/>
          <a:p>
            <a:pPr marL="0" indent="0">
              <a:buNone/>
            </a:pPr>
            <a:r>
              <a:rPr lang="en-US" altLang="ja-JP" b="1" dirty="0"/>
              <a:t>1. Analysis Neighborhood bars</a:t>
            </a:r>
            <a:r>
              <a:rPr lang="en-US" altLang="ja-JP" b="1" dirty="0">
                <a:hlinkClick r:id="rId2"/>
              </a:rPr>
              <a:t>¶</a:t>
            </a:r>
            <a:endParaRPr lang="en-US" altLang="ja-JP" b="1" dirty="0"/>
          </a:p>
          <a:p>
            <a:pPr marL="0" indent="0">
              <a:buNone/>
            </a:pPr>
            <a:r>
              <a:rPr lang="en-US" altLang="ja-JP" dirty="0"/>
              <a:t>The purpose of this step is to investigate what kind of neighborhood belongs to the Borough.</a:t>
            </a:r>
            <a:endParaRPr lang="ja-JP" altLang="ja-JP"/>
          </a:p>
          <a:p>
            <a:pPr lvl="1"/>
            <a:r>
              <a:rPr lang="en-US" altLang="ja-JP" dirty="0"/>
              <a:t>Use only </a:t>
            </a:r>
            <a:r>
              <a:rPr lang="en-US" altLang="ja-JP" dirty="0" err="1"/>
              <a:t>tokyo_venues_bar</a:t>
            </a:r>
            <a:endParaRPr lang="ja-JP" altLang="ja-JP"/>
          </a:p>
          <a:p>
            <a:pPr lvl="1"/>
            <a:r>
              <a:rPr lang="en-US" altLang="ja-JP" dirty="0"/>
              <a:t>Use </a:t>
            </a:r>
            <a:r>
              <a:rPr lang="en-US" altLang="ja-JP" b="1" dirty="0"/>
              <a:t>k-means</a:t>
            </a:r>
            <a:r>
              <a:rPr lang="en-US" altLang="ja-JP" dirty="0"/>
              <a:t> to cluster the Neighborhoods bar. </a:t>
            </a:r>
            <a:endParaRPr lang="ja-JP" altLang="ja-JP"/>
          </a:p>
          <a:p>
            <a:pPr lvl="1"/>
            <a:r>
              <a:rPr lang="en-US" altLang="ja-JP" dirty="0"/>
              <a:t>Use </a:t>
            </a:r>
            <a:r>
              <a:rPr lang="en-US" altLang="ja-JP" dirty="0" err="1"/>
              <a:t>KElbowVisualizer</a:t>
            </a:r>
            <a:r>
              <a:rPr lang="en-US" altLang="ja-JP" dirty="0"/>
              <a:t> to determine the optimal k value</a:t>
            </a:r>
            <a:endParaRPr lang="ja-JP" altLang="ja-JP"/>
          </a:p>
          <a:p>
            <a:pPr lvl="1"/>
            <a:r>
              <a:rPr lang="en-US" altLang="ja-JP" dirty="0"/>
              <a:t>Visualize the resulting Neighborhood bar clusters</a:t>
            </a:r>
            <a:endParaRPr lang="ja-JP" altLang="ja-JP"/>
          </a:p>
          <a:p>
            <a:pPr lvl="1"/>
            <a:r>
              <a:rPr lang="en-US" altLang="ja-JP" dirty="0"/>
              <a:t>List each Neighborhood bar per cluster to investigate</a:t>
            </a:r>
            <a:endParaRPr lang="ja-JP" altLang="ja-JP"/>
          </a:p>
          <a:p>
            <a:pPr marL="0" indent="0">
              <a:buNone/>
            </a:pPr>
            <a:r>
              <a:rPr lang="en-US" altLang="ja-JP" b="1" dirty="0"/>
              <a:t>2. Analysis COVID positive, Foreign Residents and bars per Borough</a:t>
            </a:r>
            <a:r>
              <a:rPr lang="en-US" altLang="ja-JP" b="1" dirty="0">
                <a:hlinkClick r:id="rId3"/>
              </a:rPr>
              <a:t>¶</a:t>
            </a:r>
            <a:endParaRPr lang="en-US" altLang="ja-JP" b="1" dirty="0"/>
          </a:p>
          <a:p>
            <a:pPr marL="0" indent="0">
              <a:buNone/>
            </a:pPr>
            <a:r>
              <a:rPr lang="en-US" altLang="ja-JP" dirty="0"/>
              <a:t>The purpose of this step is to investigate what Borough clusters are susceptible to COVID-19 infection.</a:t>
            </a:r>
            <a:endParaRPr lang="ja-JP" altLang="ja-JP"/>
          </a:p>
          <a:p>
            <a:pPr lvl="1"/>
            <a:r>
              <a:rPr lang="en-US" altLang="ja-JP" dirty="0"/>
              <a:t>Aggregate each type of bar by Borough by using </a:t>
            </a:r>
            <a:r>
              <a:rPr lang="en-US" altLang="ja-JP" dirty="0" err="1"/>
              <a:t>tokyo_venues_bar</a:t>
            </a:r>
            <a:endParaRPr lang="ja-JP" altLang="ja-JP"/>
          </a:p>
          <a:p>
            <a:pPr lvl="1"/>
            <a:r>
              <a:rPr lang="en-US" altLang="ja-JP" dirty="0"/>
              <a:t>Merge it with </a:t>
            </a:r>
            <a:r>
              <a:rPr lang="en-US" altLang="ja-JP" dirty="0" err="1"/>
              <a:t>covid_foreign</a:t>
            </a:r>
            <a:endParaRPr lang="ja-JP" altLang="ja-JP"/>
          </a:p>
          <a:p>
            <a:pPr lvl="1"/>
            <a:r>
              <a:rPr lang="en-US" altLang="ja-JP" dirty="0"/>
              <a:t>Use </a:t>
            </a:r>
            <a:r>
              <a:rPr lang="en-US" altLang="ja-JP" dirty="0" err="1"/>
              <a:t>sklearn.preprocessing.StandardScaler</a:t>
            </a:r>
            <a:r>
              <a:rPr lang="en-US" altLang="ja-JP" dirty="0"/>
              <a:t> to normalize over the standard deviation</a:t>
            </a:r>
            <a:endParaRPr lang="ja-JP" altLang="ja-JP"/>
          </a:p>
          <a:p>
            <a:pPr lvl="1"/>
            <a:r>
              <a:rPr lang="en-US" altLang="ja-JP" dirty="0"/>
              <a:t>Use </a:t>
            </a:r>
            <a:r>
              <a:rPr lang="en-US" altLang="ja-JP" b="1" dirty="0"/>
              <a:t>k-means</a:t>
            </a:r>
            <a:r>
              <a:rPr lang="en-US" altLang="ja-JP" dirty="0"/>
              <a:t> to cluster the Borough</a:t>
            </a:r>
            <a:endParaRPr lang="ja-JP" altLang="ja-JP"/>
          </a:p>
          <a:p>
            <a:pPr lvl="1"/>
            <a:r>
              <a:rPr lang="en-US" altLang="ja-JP" dirty="0"/>
              <a:t>Use </a:t>
            </a:r>
            <a:r>
              <a:rPr lang="en-US" altLang="ja-JP" dirty="0" err="1"/>
              <a:t>KElbowVisualizer</a:t>
            </a:r>
            <a:r>
              <a:rPr lang="en-US" altLang="ja-JP" dirty="0"/>
              <a:t> to determine the optimal k value</a:t>
            </a:r>
            <a:endParaRPr lang="ja-JP" altLang="ja-JP"/>
          </a:p>
          <a:p>
            <a:pPr lvl="1"/>
            <a:r>
              <a:rPr lang="en-US" altLang="ja-JP" dirty="0"/>
              <a:t>Visualize the resulting Borough clusters</a:t>
            </a:r>
            <a:endParaRPr lang="ja-JP" altLang="ja-JP"/>
          </a:p>
          <a:p>
            <a:pPr lvl="1"/>
            <a:r>
              <a:rPr lang="en-US" altLang="ja-JP" dirty="0"/>
              <a:t>List each Borough per cluster to investigate</a:t>
            </a:r>
            <a:endParaRPr lang="ja-JP" altLang="ja-JP"/>
          </a:p>
          <a:p>
            <a:endParaRPr kumimoji="1" lang="ja-JP" altLang="en-US"/>
          </a:p>
        </p:txBody>
      </p:sp>
      <p:sp>
        <p:nvSpPr>
          <p:cNvPr id="4" name="スライド番号プレースホルダー 3">
            <a:extLst>
              <a:ext uri="{FF2B5EF4-FFF2-40B4-BE49-F238E27FC236}">
                <a16:creationId xmlns:a16="http://schemas.microsoft.com/office/drawing/2014/main" id="{685F3247-C997-DE4E-BA8F-63E9CA428FA3}"/>
              </a:ext>
            </a:extLst>
          </p:cNvPr>
          <p:cNvSpPr>
            <a:spLocks noGrp="1"/>
          </p:cNvSpPr>
          <p:nvPr>
            <p:ph type="sldNum" sz="quarter" idx="12"/>
          </p:nvPr>
        </p:nvSpPr>
        <p:spPr/>
        <p:txBody>
          <a:bodyPr/>
          <a:lstStyle/>
          <a:p>
            <a:fld id="{32360E96-4799-8640-8055-803E13F21E2C}" type="slidenum">
              <a:rPr kumimoji="1" lang="ja-JP" altLang="en-US" smtClean="0"/>
              <a:t>10</a:t>
            </a:fld>
            <a:endParaRPr kumimoji="1" lang="ja-JP" altLang="en-US"/>
          </a:p>
        </p:txBody>
      </p:sp>
    </p:spTree>
    <p:extLst>
      <p:ext uri="{BB962C8B-B14F-4D97-AF65-F5344CB8AC3E}">
        <p14:creationId xmlns:p14="http://schemas.microsoft.com/office/powerpoint/2010/main" val="34108599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DDF981-A548-4347-9A77-BA8E05A5475B}"/>
              </a:ext>
            </a:extLst>
          </p:cNvPr>
          <p:cNvSpPr>
            <a:spLocks noGrp="1"/>
          </p:cNvSpPr>
          <p:nvPr>
            <p:ph type="title"/>
          </p:nvPr>
        </p:nvSpPr>
        <p:spPr/>
        <p:txBody>
          <a:bodyPr/>
          <a:lstStyle/>
          <a:p>
            <a:r>
              <a:rPr lang="en-US" altLang="ja-JP" b="1"/>
              <a:t>Analysis Cluster Neighborhoods</a:t>
            </a:r>
            <a:endParaRPr kumimoji="1" lang="ja-JP" altLang="en-US"/>
          </a:p>
        </p:txBody>
      </p:sp>
      <p:sp>
        <p:nvSpPr>
          <p:cNvPr id="3" name="コンテンツ プレースホルダー 2">
            <a:extLst>
              <a:ext uri="{FF2B5EF4-FFF2-40B4-BE49-F238E27FC236}">
                <a16:creationId xmlns:a16="http://schemas.microsoft.com/office/drawing/2014/main" id="{CF78B3F6-CF04-E04B-9366-A05A06E03E59}"/>
              </a:ext>
            </a:extLst>
          </p:cNvPr>
          <p:cNvSpPr>
            <a:spLocks noGrp="1"/>
          </p:cNvSpPr>
          <p:nvPr>
            <p:ph idx="1"/>
          </p:nvPr>
        </p:nvSpPr>
        <p:spPr/>
        <p:txBody>
          <a:bodyPr/>
          <a:lstStyle/>
          <a:p>
            <a:r>
              <a:rPr lang="en-US" altLang="ja-JP"/>
              <a:t>So the first step is identify the best “K” using a famous analytical approach: the elbow method.</a:t>
            </a:r>
            <a:endParaRPr kumimoji="1" lang="ja-JP" altLang="en-US"/>
          </a:p>
        </p:txBody>
      </p:sp>
      <p:pic>
        <p:nvPicPr>
          <p:cNvPr id="4" name="図 3">
            <a:extLst>
              <a:ext uri="{FF2B5EF4-FFF2-40B4-BE49-F238E27FC236}">
                <a16:creationId xmlns:a16="http://schemas.microsoft.com/office/drawing/2014/main" id="{D04F8D92-ABCA-7E49-97A6-6FEC4D04E89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4205997" y="3031653"/>
            <a:ext cx="3390900" cy="2273300"/>
          </a:xfrm>
          <a:prstGeom prst="rect">
            <a:avLst/>
          </a:prstGeom>
          <a:noFill/>
          <a:ln>
            <a:noFill/>
          </a:ln>
        </p:spPr>
      </p:pic>
      <p:sp>
        <p:nvSpPr>
          <p:cNvPr id="5" name="スライド番号プレースホルダー 4">
            <a:extLst>
              <a:ext uri="{FF2B5EF4-FFF2-40B4-BE49-F238E27FC236}">
                <a16:creationId xmlns:a16="http://schemas.microsoft.com/office/drawing/2014/main" id="{155EB55D-FB57-2745-BE89-F73E91E69EF2}"/>
              </a:ext>
            </a:extLst>
          </p:cNvPr>
          <p:cNvSpPr>
            <a:spLocks noGrp="1"/>
          </p:cNvSpPr>
          <p:nvPr>
            <p:ph type="sldNum" sz="quarter" idx="12"/>
          </p:nvPr>
        </p:nvSpPr>
        <p:spPr/>
        <p:txBody>
          <a:bodyPr/>
          <a:lstStyle/>
          <a:p>
            <a:fld id="{32360E96-4799-8640-8055-803E13F21E2C}" type="slidenum">
              <a:rPr kumimoji="1" lang="ja-JP" altLang="en-US" smtClean="0"/>
              <a:t>11</a:t>
            </a:fld>
            <a:endParaRPr kumimoji="1" lang="ja-JP" altLang="en-US"/>
          </a:p>
        </p:txBody>
      </p:sp>
    </p:spTree>
    <p:extLst>
      <p:ext uri="{BB962C8B-B14F-4D97-AF65-F5344CB8AC3E}">
        <p14:creationId xmlns:p14="http://schemas.microsoft.com/office/powerpoint/2010/main" val="1858087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B17BBD-C10A-E34F-BEEB-398B0A471FD8}"/>
              </a:ext>
            </a:extLst>
          </p:cNvPr>
          <p:cNvSpPr>
            <a:spLocks noGrp="1"/>
          </p:cNvSpPr>
          <p:nvPr>
            <p:ph type="title"/>
          </p:nvPr>
        </p:nvSpPr>
        <p:spPr/>
        <p:txBody>
          <a:bodyPr/>
          <a:lstStyle/>
          <a:p>
            <a:r>
              <a:rPr lang="en-US" altLang="ja-JP" b="1"/>
              <a:t>View Neighborhood clusters</a:t>
            </a:r>
            <a:endParaRPr kumimoji="1" lang="ja-JP" altLang="en-US"/>
          </a:p>
        </p:txBody>
      </p:sp>
      <p:pic>
        <p:nvPicPr>
          <p:cNvPr id="4" name="コンテンツ プレースホルダー 3" descr="グラフ&#10;&#10;自動的に生成された説明">
            <a:extLst>
              <a:ext uri="{FF2B5EF4-FFF2-40B4-BE49-F238E27FC236}">
                <a16:creationId xmlns:a16="http://schemas.microsoft.com/office/drawing/2014/main" id="{66A56274-0088-B849-9FDF-2B1BE9482594}"/>
              </a:ext>
            </a:extLst>
          </p:cNvPr>
          <p:cNvPicPr>
            <a:picLocks noGrp="1"/>
          </p:cNvPicPr>
          <p:nvPr>
            <p:ph idx="1"/>
          </p:nvPr>
        </p:nvPicPr>
        <p:blipFill>
          <a:blip r:embed="rId2"/>
          <a:stretch>
            <a:fillRect/>
          </a:stretch>
        </p:blipFill>
        <p:spPr>
          <a:xfrm>
            <a:off x="2291294" y="1825625"/>
            <a:ext cx="7609411" cy="4351338"/>
          </a:xfrm>
          <a:prstGeom prst="rect">
            <a:avLst/>
          </a:prstGeom>
        </p:spPr>
      </p:pic>
      <p:sp>
        <p:nvSpPr>
          <p:cNvPr id="5" name="スライド番号プレースホルダー 4">
            <a:extLst>
              <a:ext uri="{FF2B5EF4-FFF2-40B4-BE49-F238E27FC236}">
                <a16:creationId xmlns:a16="http://schemas.microsoft.com/office/drawing/2014/main" id="{D3966064-FA42-324E-8FED-1AABB6E58E21}"/>
              </a:ext>
            </a:extLst>
          </p:cNvPr>
          <p:cNvSpPr>
            <a:spLocks noGrp="1"/>
          </p:cNvSpPr>
          <p:nvPr>
            <p:ph type="sldNum" sz="quarter" idx="12"/>
          </p:nvPr>
        </p:nvSpPr>
        <p:spPr/>
        <p:txBody>
          <a:bodyPr/>
          <a:lstStyle/>
          <a:p>
            <a:fld id="{32360E96-4799-8640-8055-803E13F21E2C}" type="slidenum">
              <a:rPr kumimoji="1" lang="ja-JP" altLang="en-US" smtClean="0"/>
              <a:t>12</a:t>
            </a:fld>
            <a:endParaRPr kumimoji="1" lang="ja-JP" altLang="en-US"/>
          </a:p>
        </p:txBody>
      </p:sp>
    </p:spTree>
    <p:extLst>
      <p:ext uri="{BB962C8B-B14F-4D97-AF65-F5344CB8AC3E}">
        <p14:creationId xmlns:p14="http://schemas.microsoft.com/office/powerpoint/2010/main" val="37356360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5E2B1BC-2BFA-2A48-B7AB-8AE8E58428BC}"/>
              </a:ext>
            </a:extLst>
          </p:cNvPr>
          <p:cNvSpPr>
            <a:spLocks noGrp="1"/>
          </p:cNvSpPr>
          <p:nvPr>
            <p:ph type="title"/>
          </p:nvPr>
        </p:nvSpPr>
        <p:spPr/>
        <p:txBody>
          <a:bodyPr>
            <a:normAutofit/>
          </a:bodyPr>
          <a:lstStyle/>
          <a:p>
            <a:r>
              <a:rPr lang="en-US" altLang="ja-JP" b="1"/>
              <a:t>Analysis Cluster COVID positive, foreign residents and bars</a:t>
            </a:r>
            <a:endParaRPr kumimoji="1" lang="ja-JP" altLang="en-US"/>
          </a:p>
        </p:txBody>
      </p:sp>
      <p:sp>
        <p:nvSpPr>
          <p:cNvPr id="3" name="コンテンツ プレースホルダー 2">
            <a:extLst>
              <a:ext uri="{FF2B5EF4-FFF2-40B4-BE49-F238E27FC236}">
                <a16:creationId xmlns:a16="http://schemas.microsoft.com/office/drawing/2014/main" id="{39ACE1F3-0989-0344-BB06-AA8B61DBBC30}"/>
              </a:ext>
            </a:extLst>
          </p:cNvPr>
          <p:cNvSpPr>
            <a:spLocks noGrp="1"/>
          </p:cNvSpPr>
          <p:nvPr>
            <p:ph idx="1"/>
          </p:nvPr>
        </p:nvSpPr>
        <p:spPr/>
        <p:txBody>
          <a:bodyPr/>
          <a:lstStyle/>
          <a:p>
            <a:r>
              <a:rPr lang="en-US" altLang="ja-JP"/>
              <a:t>The first step is identify the best “K” using a famous analytical approach: the elbow method.</a:t>
            </a:r>
            <a:endParaRPr lang="ja-JP" altLang="ja-JP"/>
          </a:p>
          <a:p>
            <a:pPr marL="0" indent="0">
              <a:buNone/>
            </a:pPr>
            <a:endParaRPr kumimoji="1" lang="ja-JP" altLang="en-US"/>
          </a:p>
        </p:txBody>
      </p:sp>
      <p:pic>
        <p:nvPicPr>
          <p:cNvPr id="4" name="図 3">
            <a:extLst>
              <a:ext uri="{FF2B5EF4-FFF2-40B4-BE49-F238E27FC236}">
                <a16:creationId xmlns:a16="http://schemas.microsoft.com/office/drawing/2014/main" id="{69CD534B-4194-2744-8E74-66834D8E255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4018199" y="3429000"/>
            <a:ext cx="3416300" cy="2273300"/>
          </a:xfrm>
          <a:prstGeom prst="rect">
            <a:avLst/>
          </a:prstGeom>
          <a:noFill/>
          <a:ln>
            <a:noFill/>
          </a:ln>
        </p:spPr>
      </p:pic>
      <p:sp>
        <p:nvSpPr>
          <p:cNvPr id="5" name="スライド番号プレースホルダー 4">
            <a:extLst>
              <a:ext uri="{FF2B5EF4-FFF2-40B4-BE49-F238E27FC236}">
                <a16:creationId xmlns:a16="http://schemas.microsoft.com/office/drawing/2014/main" id="{15AD051B-FE65-034F-91B8-5FAF0F8DEC91}"/>
              </a:ext>
            </a:extLst>
          </p:cNvPr>
          <p:cNvSpPr>
            <a:spLocks noGrp="1"/>
          </p:cNvSpPr>
          <p:nvPr>
            <p:ph type="sldNum" sz="quarter" idx="12"/>
          </p:nvPr>
        </p:nvSpPr>
        <p:spPr/>
        <p:txBody>
          <a:bodyPr/>
          <a:lstStyle/>
          <a:p>
            <a:fld id="{32360E96-4799-8640-8055-803E13F21E2C}" type="slidenum">
              <a:rPr kumimoji="1" lang="ja-JP" altLang="en-US" smtClean="0"/>
              <a:t>13</a:t>
            </a:fld>
            <a:endParaRPr kumimoji="1" lang="ja-JP" altLang="en-US"/>
          </a:p>
        </p:txBody>
      </p:sp>
    </p:spTree>
    <p:extLst>
      <p:ext uri="{BB962C8B-B14F-4D97-AF65-F5344CB8AC3E}">
        <p14:creationId xmlns:p14="http://schemas.microsoft.com/office/powerpoint/2010/main" val="2561628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E31AA9D-A93D-B04A-8027-97F0632B48D6}"/>
              </a:ext>
            </a:extLst>
          </p:cNvPr>
          <p:cNvSpPr>
            <a:spLocks noGrp="1"/>
          </p:cNvSpPr>
          <p:nvPr>
            <p:ph type="title"/>
          </p:nvPr>
        </p:nvSpPr>
        <p:spPr/>
        <p:txBody>
          <a:bodyPr/>
          <a:lstStyle/>
          <a:p>
            <a:r>
              <a:rPr lang="en-US" altLang="ja-JP" b="1"/>
              <a:t>View COVID Clusters</a:t>
            </a:r>
            <a:endParaRPr kumimoji="1" lang="ja-JP" altLang="en-US"/>
          </a:p>
        </p:txBody>
      </p:sp>
      <p:pic>
        <p:nvPicPr>
          <p:cNvPr id="4" name="コンテンツ プレースホルダー 3" descr="グラフ, バブル チャート&#10;&#10;自動的に生成された説明">
            <a:extLst>
              <a:ext uri="{FF2B5EF4-FFF2-40B4-BE49-F238E27FC236}">
                <a16:creationId xmlns:a16="http://schemas.microsoft.com/office/drawing/2014/main" id="{98B099F8-55D7-0C46-8BA0-DF4E65462E44}"/>
              </a:ext>
            </a:extLst>
          </p:cNvPr>
          <p:cNvPicPr>
            <a:picLocks noGrp="1"/>
          </p:cNvPicPr>
          <p:nvPr>
            <p:ph idx="1"/>
          </p:nvPr>
        </p:nvPicPr>
        <p:blipFill>
          <a:blip r:embed="rId2"/>
          <a:stretch>
            <a:fillRect/>
          </a:stretch>
        </p:blipFill>
        <p:spPr>
          <a:xfrm>
            <a:off x="2271093" y="1825625"/>
            <a:ext cx="7649814" cy="4351338"/>
          </a:xfrm>
          <a:prstGeom prst="rect">
            <a:avLst/>
          </a:prstGeom>
        </p:spPr>
      </p:pic>
      <p:sp>
        <p:nvSpPr>
          <p:cNvPr id="5" name="スライド番号プレースホルダー 4">
            <a:extLst>
              <a:ext uri="{FF2B5EF4-FFF2-40B4-BE49-F238E27FC236}">
                <a16:creationId xmlns:a16="http://schemas.microsoft.com/office/drawing/2014/main" id="{44ED29EB-8F26-1F44-958F-EFC5D32BE0E4}"/>
              </a:ext>
            </a:extLst>
          </p:cNvPr>
          <p:cNvSpPr>
            <a:spLocks noGrp="1"/>
          </p:cNvSpPr>
          <p:nvPr>
            <p:ph type="sldNum" sz="quarter" idx="12"/>
          </p:nvPr>
        </p:nvSpPr>
        <p:spPr/>
        <p:txBody>
          <a:bodyPr/>
          <a:lstStyle/>
          <a:p>
            <a:fld id="{32360E96-4799-8640-8055-803E13F21E2C}" type="slidenum">
              <a:rPr kumimoji="1" lang="ja-JP" altLang="en-US" smtClean="0"/>
              <a:t>14</a:t>
            </a:fld>
            <a:endParaRPr kumimoji="1" lang="ja-JP" altLang="en-US"/>
          </a:p>
        </p:txBody>
      </p:sp>
    </p:spTree>
    <p:extLst>
      <p:ext uri="{BB962C8B-B14F-4D97-AF65-F5344CB8AC3E}">
        <p14:creationId xmlns:p14="http://schemas.microsoft.com/office/powerpoint/2010/main" val="3173320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C10AC59-455C-0D43-97CF-C8D1DBDB5FAA}"/>
              </a:ext>
            </a:extLst>
          </p:cNvPr>
          <p:cNvSpPr>
            <a:spLocks noGrp="1"/>
          </p:cNvSpPr>
          <p:nvPr>
            <p:ph type="title"/>
          </p:nvPr>
        </p:nvSpPr>
        <p:spPr/>
        <p:txBody>
          <a:bodyPr/>
          <a:lstStyle/>
          <a:p>
            <a:r>
              <a:rPr lang="en-US" altLang="ja-JP" b="1"/>
              <a:t>Results and Discussion (1/2)</a:t>
            </a:r>
            <a:endParaRPr kumimoji="1" lang="ja-JP" altLang="en-US"/>
          </a:p>
        </p:txBody>
      </p:sp>
      <p:sp>
        <p:nvSpPr>
          <p:cNvPr id="3" name="コンテンツ プレースホルダー 2">
            <a:extLst>
              <a:ext uri="{FF2B5EF4-FFF2-40B4-BE49-F238E27FC236}">
                <a16:creationId xmlns:a16="http://schemas.microsoft.com/office/drawing/2014/main" id="{AC94E76C-6E15-B04E-B4DD-F87AC3138063}"/>
              </a:ext>
            </a:extLst>
          </p:cNvPr>
          <p:cNvSpPr>
            <a:spLocks noGrp="1"/>
          </p:cNvSpPr>
          <p:nvPr>
            <p:ph idx="1"/>
          </p:nvPr>
        </p:nvSpPr>
        <p:spPr/>
        <p:txBody>
          <a:bodyPr>
            <a:normAutofit fontScale="70000" lnSpcReduction="20000"/>
          </a:bodyPr>
          <a:lstStyle/>
          <a:p>
            <a:r>
              <a:rPr lang="en-US" altLang="ja-JP" b="1"/>
              <a:t>1. Analysis Neighborhood bars</a:t>
            </a:r>
            <a:r>
              <a:rPr lang="en-US" altLang="ja-JP" b="1">
                <a:hlinkClick r:id="rId2"/>
              </a:rPr>
              <a:t>¶</a:t>
            </a:r>
            <a:endParaRPr lang="ja-JP" altLang="ja-JP"/>
          </a:p>
          <a:p>
            <a:r>
              <a:rPr lang="en-US" altLang="ja-JP"/>
              <a:t>Neighborhood cluster view is a cluster created only by the neighborhood bar type. It is possible to grasp the atmosphere of the city by the type of bar.</a:t>
            </a:r>
            <a:endParaRPr lang="ja-JP" altLang="ja-JP" sz="3600"/>
          </a:p>
          <a:p>
            <a:pPr lvl="0"/>
            <a:r>
              <a:rPr lang="en-US" altLang="ja-JP"/>
              <a:t>Cluster 1: </a:t>
            </a:r>
            <a:endParaRPr lang="ja-JP" altLang="ja-JP" sz="3600"/>
          </a:p>
          <a:p>
            <a:pPr lvl="1"/>
            <a:r>
              <a:rPr lang="en-US" altLang="ja-JP"/>
              <a:t>Neighborhood has many expensive bars, and the number of bars is 11 or less.</a:t>
            </a:r>
            <a:endParaRPr lang="ja-JP" altLang="ja-JP" sz="3200"/>
          </a:p>
          <a:p>
            <a:pPr lvl="0"/>
            <a:r>
              <a:rPr lang="en-US" altLang="ja-JP"/>
              <a:t>Cluster 2:</a:t>
            </a:r>
            <a:endParaRPr lang="ja-JP" altLang="ja-JP" sz="3600"/>
          </a:p>
          <a:p>
            <a:pPr lvl="1"/>
            <a:r>
              <a:rPr lang="en-US" altLang="ja-JP"/>
              <a:t>There are many sake bars in the neighborhood, which is often found in downtown, and the number of bars is 19 or less.</a:t>
            </a:r>
            <a:endParaRPr lang="ja-JP" altLang="ja-JP" sz="3200"/>
          </a:p>
          <a:p>
            <a:pPr lvl="0"/>
            <a:r>
              <a:rPr lang="en-US" altLang="ja-JP"/>
              <a:t>Cluster 3:</a:t>
            </a:r>
            <a:endParaRPr lang="ja-JP" altLang="ja-JP" sz="3600"/>
          </a:p>
          <a:p>
            <a:pPr lvl="1"/>
            <a:r>
              <a:rPr lang="en-US" altLang="ja-JP"/>
              <a:t>Neighborhood has many expensive bars, and the number of bars is 8 or less.</a:t>
            </a:r>
            <a:endParaRPr lang="ja-JP" altLang="ja-JP" sz="3200"/>
          </a:p>
          <a:p>
            <a:pPr lvl="0"/>
            <a:r>
              <a:rPr lang="en-US" altLang="ja-JP"/>
              <a:t>Cluster 4:</a:t>
            </a:r>
            <a:endParaRPr lang="ja-JP" altLang="ja-JP" sz="3600"/>
          </a:p>
          <a:p>
            <a:pPr lvl="1"/>
            <a:r>
              <a:rPr lang="en-US" altLang="ja-JP"/>
              <a:t>There are few neighborhoods in downtown and many in the city center, and there are many neighborhoods and bars.</a:t>
            </a:r>
            <a:endParaRPr lang="ja-JP" altLang="ja-JP" sz="3200"/>
          </a:p>
          <a:p>
            <a:pPr lvl="0"/>
            <a:r>
              <a:rPr lang="en-US" altLang="ja-JP"/>
              <a:t>Cluster 5:</a:t>
            </a:r>
            <a:endParaRPr lang="ja-JP" altLang="ja-JP" sz="3600"/>
          </a:p>
          <a:p>
            <a:pPr lvl="1"/>
            <a:r>
              <a:rPr lang="en-US" altLang="ja-JP"/>
              <a:t>Luxury residential area</a:t>
            </a:r>
            <a:endParaRPr lang="ja-JP" altLang="ja-JP" sz="3200"/>
          </a:p>
          <a:p>
            <a:endParaRPr kumimoji="1" lang="ja-JP" altLang="en-US"/>
          </a:p>
        </p:txBody>
      </p:sp>
      <p:sp>
        <p:nvSpPr>
          <p:cNvPr id="4" name="スライド番号プレースホルダー 3">
            <a:extLst>
              <a:ext uri="{FF2B5EF4-FFF2-40B4-BE49-F238E27FC236}">
                <a16:creationId xmlns:a16="http://schemas.microsoft.com/office/drawing/2014/main" id="{D9ADD1AE-0CA0-2C45-87C7-E563CA67925D}"/>
              </a:ext>
            </a:extLst>
          </p:cNvPr>
          <p:cNvSpPr>
            <a:spLocks noGrp="1"/>
          </p:cNvSpPr>
          <p:nvPr>
            <p:ph type="sldNum" sz="quarter" idx="12"/>
          </p:nvPr>
        </p:nvSpPr>
        <p:spPr/>
        <p:txBody>
          <a:bodyPr/>
          <a:lstStyle/>
          <a:p>
            <a:fld id="{32360E96-4799-8640-8055-803E13F21E2C}" type="slidenum">
              <a:rPr kumimoji="1" lang="ja-JP" altLang="en-US" smtClean="0"/>
              <a:t>15</a:t>
            </a:fld>
            <a:endParaRPr kumimoji="1" lang="ja-JP" altLang="en-US"/>
          </a:p>
        </p:txBody>
      </p:sp>
    </p:spTree>
    <p:extLst>
      <p:ext uri="{BB962C8B-B14F-4D97-AF65-F5344CB8AC3E}">
        <p14:creationId xmlns:p14="http://schemas.microsoft.com/office/powerpoint/2010/main" val="3109068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713551-E167-D147-A686-A4C508E39874}"/>
              </a:ext>
            </a:extLst>
          </p:cNvPr>
          <p:cNvSpPr>
            <a:spLocks noGrp="1"/>
          </p:cNvSpPr>
          <p:nvPr>
            <p:ph type="title"/>
          </p:nvPr>
        </p:nvSpPr>
        <p:spPr/>
        <p:txBody>
          <a:bodyPr/>
          <a:lstStyle/>
          <a:p>
            <a:r>
              <a:rPr lang="en-US" altLang="ja-JP" b="1"/>
              <a:t>Results and Discussion (2/2)</a:t>
            </a:r>
            <a:endParaRPr kumimoji="1" lang="ja-JP" altLang="en-US"/>
          </a:p>
        </p:txBody>
      </p:sp>
      <p:sp>
        <p:nvSpPr>
          <p:cNvPr id="3" name="コンテンツ プレースホルダー 2">
            <a:extLst>
              <a:ext uri="{FF2B5EF4-FFF2-40B4-BE49-F238E27FC236}">
                <a16:creationId xmlns:a16="http://schemas.microsoft.com/office/drawing/2014/main" id="{D180A35E-A2F6-2244-B63B-D2EBE124032F}"/>
              </a:ext>
            </a:extLst>
          </p:cNvPr>
          <p:cNvSpPr>
            <a:spLocks noGrp="1"/>
          </p:cNvSpPr>
          <p:nvPr>
            <p:ph idx="1"/>
          </p:nvPr>
        </p:nvSpPr>
        <p:spPr/>
        <p:txBody>
          <a:bodyPr>
            <a:normAutofit fontScale="62500" lnSpcReduction="20000"/>
          </a:bodyPr>
          <a:lstStyle/>
          <a:p>
            <a:r>
              <a:rPr lang="en-US" altLang="ja-JP" b="1"/>
              <a:t>2. Analysis COVID positive, Foreign Residents and bars per </a:t>
            </a:r>
            <a:endParaRPr lang="ja-JP" altLang="ja-JP"/>
          </a:p>
          <a:p>
            <a:pPr lvl="0"/>
            <a:r>
              <a:rPr lang="en-US" altLang="ja-JP"/>
              <a:t>Cluster 1: </a:t>
            </a:r>
            <a:endParaRPr lang="ja-JP" altLang="ja-JP" sz="3600"/>
          </a:p>
          <a:p>
            <a:pPr lvl="1"/>
            <a:r>
              <a:rPr lang="en-US" altLang="ja-JP"/>
              <a:t>The number of infected people is relatively small in the city center or in some exceptional suburbs.</a:t>
            </a:r>
            <a:endParaRPr lang="ja-JP" altLang="ja-JP" sz="3200"/>
          </a:p>
          <a:p>
            <a:pPr lvl="0"/>
            <a:r>
              <a:rPr lang="en-US" altLang="ja-JP"/>
              <a:t>Cluster 2:</a:t>
            </a:r>
            <a:endParaRPr lang="ja-JP" altLang="ja-JP" sz="3600"/>
          </a:p>
          <a:p>
            <a:pPr lvl="1"/>
            <a:r>
              <a:rPr lang="en-US" altLang="ja-JP"/>
              <a:t>It is a cluster with Setagaya Ward, which has the highest number of infected people, and there are many bars and foreign residents.</a:t>
            </a:r>
            <a:endParaRPr lang="ja-JP" altLang="ja-JP" sz="3200"/>
          </a:p>
          <a:p>
            <a:pPr lvl="0"/>
            <a:r>
              <a:rPr lang="en-US" altLang="ja-JP"/>
              <a:t>Cluster 3:</a:t>
            </a:r>
            <a:endParaRPr lang="ja-JP" altLang="ja-JP" sz="3600"/>
          </a:p>
          <a:p>
            <a:pPr lvl="1"/>
            <a:r>
              <a:rPr lang="en-US" altLang="ja-JP"/>
              <a:t>Suburban clusters with the fewest bars and foreign residents and the least infected</a:t>
            </a:r>
            <a:endParaRPr lang="ja-JP" altLang="ja-JP" sz="3200"/>
          </a:p>
          <a:p>
            <a:pPr lvl="0"/>
            <a:r>
              <a:rPr lang="en-US" altLang="ja-JP"/>
              <a:t>Cluster 4:</a:t>
            </a:r>
            <a:endParaRPr lang="ja-JP" altLang="ja-JP" sz="3600"/>
          </a:p>
          <a:p>
            <a:pPr lvl="1"/>
            <a:r>
              <a:rPr lang="en-US" altLang="ja-JP"/>
              <a:t>Boroughs with many foreign residents, bars and many infected people in downtown</a:t>
            </a:r>
            <a:endParaRPr lang="ja-JP" altLang="ja-JP" sz="3200"/>
          </a:p>
          <a:p>
            <a:pPr lvl="0"/>
            <a:r>
              <a:rPr lang="en-US" altLang="ja-JP"/>
              <a:t>Cluster 5:</a:t>
            </a:r>
            <a:endParaRPr lang="ja-JP" altLang="ja-JP" sz="3600"/>
          </a:p>
          <a:p>
            <a:pPr lvl="1"/>
            <a:r>
              <a:rPr lang="en-US" altLang="ja-JP"/>
              <a:t>Suburban clusters with few bars and foreign residents and few infected</a:t>
            </a:r>
            <a:endParaRPr lang="ja-JP" altLang="ja-JP" sz="3200"/>
          </a:p>
          <a:p>
            <a:pPr lvl="0"/>
            <a:r>
              <a:rPr lang="en-US" altLang="ja-JP"/>
              <a:t>Cluster 6:</a:t>
            </a:r>
            <a:endParaRPr lang="ja-JP" altLang="ja-JP" sz="3600"/>
          </a:p>
          <a:p>
            <a:pPr lvl="1"/>
            <a:r>
              <a:rPr lang="en-US" altLang="ja-JP"/>
              <a:t>Borough only in Shinjuku Ward, there are many bars, the number of foreign residents is the largest, and the second most infected.</a:t>
            </a:r>
            <a:endParaRPr lang="ja-JP" altLang="ja-JP" sz="3200"/>
          </a:p>
          <a:p>
            <a:endParaRPr kumimoji="1" lang="ja-JP" altLang="en-US"/>
          </a:p>
        </p:txBody>
      </p:sp>
      <p:sp>
        <p:nvSpPr>
          <p:cNvPr id="4" name="スライド番号プレースホルダー 3">
            <a:extLst>
              <a:ext uri="{FF2B5EF4-FFF2-40B4-BE49-F238E27FC236}">
                <a16:creationId xmlns:a16="http://schemas.microsoft.com/office/drawing/2014/main" id="{3EE74C5E-0196-4743-BFC7-C07C63187121}"/>
              </a:ext>
            </a:extLst>
          </p:cNvPr>
          <p:cNvSpPr>
            <a:spLocks noGrp="1"/>
          </p:cNvSpPr>
          <p:nvPr>
            <p:ph type="sldNum" sz="quarter" idx="12"/>
          </p:nvPr>
        </p:nvSpPr>
        <p:spPr/>
        <p:txBody>
          <a:bodyPr/>
          <a:lstStyle/>
          <a:p>
            <a:fld id="{32360E96-4799-8640-8055-803E13F21E2C}" type="slidenum">
              <a:rPr kumimoji="1" lang="ja-JP" altLang="en-US" smtClean="0"/>
              <a:t>16</a:t>
            </a:fld>
            <a:endParaRPr kumimoji="1" lang="ja-JP" altLang="en-US"/>
          </a:p>
        </p:txBody>
      </p:sp>
    </p:spTree>
    <p:extLst>
      <p:ext uri="{BB962C8B-B14F-4D97-AF65-F5344CB8AC3E}">
        <p14:creationId xmlns:p14="http://schemas.microsoft.com/office/powerpoint/2010/main" val="5280261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EDF0962-F5E7-2A4B-A2D8-547850F20879}"/>
              </a:ext>
            </a:extLst>
          </p:cNvPr>
          <p:cNvSpPr>
            <a:spLocks noGrp="1"/>
          </p:cNvSpPr>
          <p:nvPr>
            <p:ph type="title"/>
          </p:nvPr>
        </p:nvSpPr>
        <p:spPr/>
        <p:txBody>
          <a:bodyPr/>
          <a:lstStyle/>
          <a:p>
            <a:r>
              <a:rPr lang="en-US" altLang="ja-JP" b="1"/>
              <a:t>Conclusion</a:t>
            </a:r>
            <a:endParaRPr kumimoji="1" lang="ja-JP" altLang="en-US"/>
          </a:p>
        </p:txBody>
      </p:sp>
      <p:sp>
        <p:nvSpPr>
          <p:cNvPr id="3" name="コンテンツ プレースホルダー 2">
            <a:extLst>
              <a:ext uri="{FF2B5EF4-FFF2-40B4-BE49-F238E27FC236}">
                <a16:creationId xmlns:a16="http://schemas.microsoft.com/office/drawing/2014/main" id="{A0EFF50D-B62A-844E-A239-C3D8ECFF0354}"/>
              </a:ext>
            </a:extLst>
          </p:cNvPr>
          <p:cNvSpPr>
            <a:spLocks noGrp="1"/>
          </p:cNvSpPr>
          <p:nvPr>
            <p:ph idx="1"/>
          </p:nvPr>
        </p:nvSpPr>
        <p:spPr/>
        <p:txBody>
          <a:bodyPr/>
          <a:lstStyle/>
          <a:p>
            <a:r>
              <a:rPr lang="en-US" altLang="ja-JP"/>
              <a:t>The problem was to answer the question of what kind of city is a city with many COVID-19 infected people. It could be illustrated by clustering the features of Neighborhood according to the type of bar. Furthermore, Borough could be clustered and illustrated according to the number of foreign residents, the number of bars, and the number of COVID-19 infected persons. It can be speculated that Borough, which belongs to a cluster with a large number of infected people, may be susceptible to infection.</a:t>
            </a:r>
            <a:endParaRPr lang="ja-JP" altLang="ja-JP"/>
          </a:p>
          <a:p>
            <a:endParaRPr kumimoji="1" lang="ja-JP" altLang="en-US"/>
          </a:p>
        </p:txBody>
      </p:sp>
      <p:sp>
        <p:nvSpPr>
          <p:cNvPr id="4" name="スライド番号プレースホルダー 3">
            <a:extLst>
              <a:ext uri="{FF2B5EF4-FFF2-40B4-BE49-F238E27FC236}">
                <a16:creationId xmlns:a16="http://schemas.microsoft.com/office/drawing/2014/main" id="{6FA79617-7B54-674F-BEE5-2C1ED19642F6}"/>
              </a:ext>
            </a:extLst>
          </p:cNvPr>
          <p:cNvSpPr>
            <a:spLocks noGrp="1"/>
          </p:cNvSpPr>
          <p:nvPr>
            <p:ph type="sldNum" sz="quarter" idx="12"/>
          </p:nvPr>
        </p:nvSpPr>
        <p:spPr/>
        <p:txBody>
          <a:bodyPr/>
          <a:lstStyle/>
          <a:p>
            <a:fld id="{32360E96-4799-8640-8055-803E13F21E2C}" type="slidenum">
              <a:rPr kumimoji="1" lang="ja-JP" altLang="en-US" smtClean="0"/>
              <a:t>17</a:t>
            </a:fld>
            <a:endParaRPr kumimoji="1" lang="ja-JP" altLang="en-US"/>
          </a:p>
        </p:txBody>
      </p:sp>
    </p:spTree>
    <p:extLst>
      <p:ext uri="{BB962C8B-B14F-4D97-AF65-F5344CB8AC3E}">
        <p14:creationId xmlns:p14="http://schemas.microsoft.com/office/powerpoint/2010/main" val="18464160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6077D6-DBEE-D34D-8D29-EB2BD267BBC7}"/>
              </a:ext>
            </a:extLst>
          </p:cNvPr>
          <p:cNvSpPr>
            <a:spLocks noGrp="1"/>
          </p:cNvSpPr>
          <p:nvPr>
            <p:ph type="title"/>
          </p:nvPr>
        </p:nvSpPr>
        <p:spPr/>
        <p:txBody>
          <a:bodyPr/>
          <a:lstStyle/>
          <a:p>
            <a:r>
              <a:rPr lang="en-US" altLang="ja-JP" b="1" dirty="0"/>
              <a:t>Future research</a:t>
            </a:r>
            <a:endParaRPr kumimoji="1" lang="ja-JP" altLang="en-US"/>
          </a:p>
        </p:txBody>
      </p:sp>
      <p:sp>
        <p:nvSpPr>
          <p:cNvPr id="3" name="コンテンツ プレースホルダー 2">
            <a:extLst>
              <a:ext uri="{FF2B5EF4-FFF2-40B4-BE49-F238E27FC236}">
                <a16:creationId xmlns:a16="http://schemas.microsoft.com/office/drawing/2014/main" id="{1551F53D-4108-4B4D-822F-2F69667422F8}"/>
              </a:ext>
            </a:extLst>
          </p:cNvPr>
          <p:cNvSpPr>
            <a:spLocks noGrp="1"/>
          </p:cNvSpPr>
          <p:nvPr>
            <p:ph idx="1"/>
          </p:nvPr>
        </p:nvSpPr>
        <p:spPr/>
        <p:txBody>
          <a:bodyPr>
            <a:normAutofit/>
          </a:bodyPr>
          <a:lstStyle/>
          <a:p>
            <a:r>
              <a:rPr lang="en-US" altLang="ja-JP" dirty="0"/>
              <a:t>The following can be considered as the continuation of future research.</a:t>
            </a:r>
            <a:endParaRPr lang="ja-JP" altLang="ja-JP"/>
          </a:p>
          <a:p>
            <a:pPr lvl="1"/>
            <a:r>
              <a:rPr lang="en-US" altLang="ja-JP" dirty="0"/>
              <a:t>The number of foreign residents is from 2019, so it cannot be said that it is valid data. If available, you should investigate with the latest data.</a:t>
            </a:r>
            <a:endParaRPr lang="ja-JP" altLang="ja-JP"/>
          </a:p>
          <a:p>
            <a:pPr lvl="1"/>
            <a:r>
              <a:rPr lang="en-US" altLang="ja-JP" dirty="0"/>
              <a:t>It is natural that there are few infected people in areas with a small population and areas with a low population density. The analysis should also take into account the population and population density.</a:t>
            </a:r>
            <a:endParaRPr lang="ja-JP" altLang="ja-JP"/>
          </a:p>
          <a:p>
            <a:pPr lvl="1"/>
            <a:r>
              <a:rPr lang="en-US" altLang="ja-JP" dirty="0"/>
              <a:t>In addition to foreign residents, the movement of immigrants and people from overseas should be considered as statistical values.</a:t>
            </a:r>
            <a:endParaRPr lang="ja-JP" altLang="ja-JP"/>
          </a:p>
          <a:p>
            <a:endParaRPr kumimoji="1" lang="ja-JP" altLang="en-US"/>
          </a:p>
        </p:txBody>
      </p:sp>
      <p:sp>
        <p:nvSpPr>
          <p:cNvPr id="4" name="スライド番号プレースホルダー 3">
            <a:extLst>
              <a:ext uri="{FF2B5EF4-FFF2-40B4-BE49-F238E27FC236}">
                <a16:creationId xmlns:a16="http://schemas.microsoft.com/office/drawing/2014/main" id="{8A820F9F-9CC5-C742-AD56-F8E8C4230D6A}"/>
              </a:ext>
            </a:extLst>
          </p:cNvPr>
          <p:cNvSpPr>
            <a:spLocks noGrp="1"/>
          </p:cNvSpPr>
          <p:nvPr>
            <p:ph type="sldNum" sz="quarter" idx="12"/>
          </p:nvPr>
        </p:nvSpPr>
        <p:spPr/>
        <p:txBody>
          <a:bodyPr/>
          <a:lstStyle/>
          <a:p>
            <a:fld id="{32360E96-4799-8640-8055-803E13F21E2C}" type="slidenum">
              <a:rPr kumimoji="1" lang="ja-JP" altLang="en-US" smtClean="0"/>
              <a:t>18</a:t>
            </a:fld>
            <a:endParaRPr kumimoji="1" lang="ja-JP" altLang="en-US"/>
          </a:p>
        </p:txBody>
      </p:sp>
    </p:spTree>
    <p:extLst>
      <p:ext uri="{BB962C8B-B14F-4D97-AF65-F5344CB8AC3E}">
        <p14:creationId xmlns:p14="http://schemas.microsoft.com/office/powerpoint/2010/main" val="2701250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C17831-E161-2147-9AE7-F2D7C3B6C327}"/>
              </a:ext>
            </a:extLst>
          </p:cNvPr>
          <p:cNvSpPr>
            <a:spLocks noGrp="1"/>
          </p:cNvSpPr>
          <p:nvPr>
            <p:ph type="title"/>
          </p:nvPr>
        </p:nvSpPr>
        <p:spPr/>
        <p:txBody>
          <a:bodyPr/>
          <a:lstStyle/>
          <a:p>
            <a:r>
              <a:rPr lang="en-US" altLang="ja-JP" dirty="0"/>
              <a:t>Table of contents</a:t>
            </a:r>
            <a:endParaRPr kumimoji="1" lang="ja-JP" altLang="en-US"/>
          </a:p>
        </p:txBody>
      </p:sp>
      <p:sp>
        <p:nvSpPr>
          <p:cNvPr id="3" name="コンテンツ プレースホルダー 2">
            <a:extLst>
              <a:ext uri="{FF2B5EF4-FFF2-40B4-BE49-F238E27FC236}">
                <a16:creationId xmlns:a16="http://schemas.microsoft.com/office/drawing/2014/main" id="{78EC8709-05C1-5C49-9438-0C8B7A50F974}"/>
              </a:ext>
            </a:extLst>
          </p:cNvPr>
          <p:cNvSpPr>
            <a:spLocks noGrp="1"/>
          </p:cNvSpPr>
          <p:nvPr>
            <p:ph idx="1"/>
          </p:nvPr>
        </p:nvSpPr>
        <p:spPr/>
        <p:txBody>
          <a:bodyPr/>
          <a:lstStyle/>
          <a:p>
            <a:pPr lvl="0"/>
            <a:r>
              <a:rPr lang="en-US" altLang="ja-JP" dirty="0">
                <a:hlinkClick r:id="rId2"/>
              </a:rPr>
              <a:t>Introduction: Business Problem</a:t>
            </a:r>
            <a:endParaRPr lang="ja-JP" altLang="ja-JP"/>
          </a:p>
          <a:p>
            <a:pPr lvl="0"/>
            <a:r>
              <a:rPr lang="en-US" altLang="ja-JP" dirty="0">
                <a:hlinkClick r:id="rId3"/>
              </a:rPr>
              <a:t>Data</a:t>
            </a:r>
            <a:endParaRPr lang="ja-JP" altLang="ja-JP"/>
          </a:p>
          <a:p>
            <a:pPr lvl="0"/>
            <a:r>
              <a:rPr lang="en-US" altLang="ja-JP" dirty="0">
                <a:hlinkClick r:id="rId4"/>
              </a:rPr>
              <a:t>Methodology</a:t>
            </a:r>
            <a:endParaRPr lang="ja-JP" altLang="ja-JP"/>
          </a:p>
          <a:p>
            <a:pPr lvl="0"/>
            <a:r>
              <a:rPr lang="en-US" altLang="ja-JP" dirty="0">
                <a:hlinkClick r:id="rId5"/>
              </a:rPr>
              <a:t>Analysis</a:t>
            </a:r>
            <a:endParaRPr lang="ja-JP" altLang="ja-JP"/>
          </a:p>
          <a:p>
            <a:pPr lvl="0"/>
            <a:r>
              <a:rPr lang="en-US" altLang="ja-JP" dirty="0">
                <a:hlinkClick r:id="rId6"/>
              </a:rPr>
              <a:t>Results and Discussion</a:t>
            </a:r>
            <a:endParaRPr lang="ja-JP" altLang="ja-JP"/>
          </a:p>
          <a:p>
            <a:pPr lvl="0"/>
            <a:r>
              <a:rPr lang="en-US" altLang="ja-JP" dirty="0">
                <a:hlinkClick r:id="rId7"/>
              </a:rPr>
              <a:t>Conclusion</a:t>
            </a:r>
            <a:endParaRPr lang="ja-JP" altLang="ja-JP"/>
          </a:p>
        </p:txBody>
      </p:sp>
      <p:sp>
        <p:nvSpPr>
          <p:cNvPr id="4" name="スライド番号プレースホルダー 3">
            <a:extLst>
              <a:ext uri="{FF2B5EF4-FFF2-40B4-BE49-F238E27FC236}">
                <a16:creationId xmlns:a16="http://schemas.microsoft.com/office/drawing/2014/main" id="{544E30E5-ACD0-4D43-A187-77B46F5DC052}"/>
              </a:ext>
            </a:extLst>
          </p:cNvPr>
          <p:cNvSpPr>
            <a:spLocks noGrp="1"/>
          </p:cNvSpPr>
          <p:nvPr>
            <p:ph type="sldNum" sz="quarter" idx="12"/>
          </p:nvPr>
        </p:nvSpPr>
        <p:spPr/>
        <p:txBody>
          <a:bodyPr/>
          <a:lstStyle/>
          <a:p>
            <a:fld id="{32360E96-4799-8640-8055-803E13F21E2C}" type="slidenum">
              <a:rPr kumimoji="1" lang="ja-JP" altLang="en-US" smtClean="0"/>
              <a:t>2</a:t>
            </a:fld>
            <a:endParaRPr kumimoji="1" lang="ja-JP" altLang="en-US"/>
          </a:p>
        </p:txBody>
      </p:sp>
    </p:spTree>
    <p:extLst>
      <p:ext uri="{BB962C8B-B14F-4D97-AF65-F5344CB8AC3E}">
        <p14:creationId xmlns:p14="http://schemas.microsoft.com/office/powerpoint/2010/main" val="788695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0D8C8A5-C595-174A-A4F4-5E51E7ADEE3E}"/>
              </a:ext>
            </a:extLst>
          </p:cNvPr>
          <p:cNvSpPr>
            <a:spLocks noGrp="1"/>
          </p:cNvSpPr>
          <p:nvPr>
            <p:ph type="title"/>
          </p:nvPr>
        </p:nvSpPr>
        <p:spPr/>
        <p:txBody>
          <a:bodyPr/>
          <a:lstStyle/>
          <a:p>
            <a:r>
              <a:rPr lang="en-US" altLang="ja-JP" dirty="0"/>
              <a:t>Introduction: Business Problem </a:t>
            </a:r>
            <a:endParaRPr kumimoji="1" lang="ja-JP" altLang="en-US"/>
          </a:p>
        </p:txBody>
      </p:sp>
      <p:sp>
        <p:nvSpPr>
          <p:cNvPr id="3" name="コンテンツ プレースホルダー 2">
            <a:extLst>
              <a:ext uri="{FF2B5EF4-FFF2-40B4-BE49-F238E27FC236}">
                <a16:creationId xmlns:a16="http://schemas.microsoft.com/office/drawing/2014/main" id="{85F0D756-CA3A-4F45-A537-08D3E18A54C9}"/>
              </a:ext>
            </a:extLst>
          </p:cNvPr>
          <p:cNvSpPr>
            <a:spLocks noGrp="1"/>
          </p:cNvSpPr>
          <p:nvPr>
            <p:ph idx="1"/>
          </p:nvPr>
        </p:nvSpPr>
        <p:spPr/>
        <p:txBody>
          <a:bodyPr>
            <a:normAutofit fontScale="62500" lnSpcReduction="20000"/>
          </a:bodyPr>
          <a:lstStyle/>
          <a:p>
            <a:pPr marL="0" indent="0">
              <a:buNone/>
            </a:pPr>
            <a:r>
              <a:rPr lang="en-US" altLang="ja-JP" b="1" dirty="0"/>
              <a:t>Background</a:t>
            </a:r>
          </a:p>
          <a:p>
            <a:pPr marL="0" indent="0">
              <a:buNone/>
            </a:pPr>
            <a:endParaRPr lang="en-US" altLang="ja-JP" dirty="0"/>
          </a:p>
          <a:p>
            <a:pPr marL="0" indent="0">
              <a:buNone/>
            </a:pPr>
            <a:r>
              <a:rPr lang="en-US" altLang="ja-JP" dirty="0"/>
              <a:t>As COVID-19 has spread around the world for more than a year, vaccination is showing signs of convergence. However, there are still many unclear points about COVID-19 infection.</a:t>
            </a:r>
          </a:p>
          <a:p>
            <a:pPr marL="0" indent="0">
              <a:buNone/>
            </a:pPr>
            <a:endParaRPr lang="en-US" altLang="ja-JP" dirty="0"/>
          </a:p>
          <a:p>
            <a:pPr marL="0" indent="0">
              <a:buNone/>
            </a:pPr>
            <a:r>
              <a:rPr lang="en-US" altLang="ja-JP" dirty="0"/>
              <a:t>According to statistics, East Asians have a fairly low number of COVID-19 infections. It cannot be concluded that the cause has yet to be determined, whether it is due to genetic characteristics, many people already have immunity, or cultural differences. It is strange that the number of infected people is smaller than in the West in the big city of Tokyo, which has a murderous crowded train commuter.</a:t>
            </a:r>
          </a:p>
          <a:p>
            <a:pPr marL="0" indent="0">
              <a:buNone/>
            </a:pPr>
            <a:endParaRPr lang="en-US" altLang="ja-JP" dirty="0"/>
          </a:p>
          <a:p>
            <a:pPr marL="0" indent="0">
              <a:buNone/>
            </a:pPr>
            <a:r>
              <a:rPr lang="en-US" altLang="ja-JP" dirty="0"/>
              <a:t>People infected with COVID-19 vary from region to region. It cannot be said that there are many infected people because of the large population. The risk of COVID-19 infection varies depending on what kind of city you live in or stay in.</a:t>
            </a:r>
          </a:p>
          <a:p>
            <a:pPr marL="0" indent="0">
              <a:buNone/>
            </a:pPr>
            <a:endParaRPr lang="en-US" altLang="ja-JP" dirty="0"/>
          </a:p>
          <a:p>
            <a:pPr marL="0" indent="0">
              <a:buNone/>
            </a:pPr>
            <a:r>
              <a:rPr lang="en-US" altLang="ja-JP" dirty="0"/>
              <a:t>Note: For convenience, this document refers to the cities and wards of Tokyo as Borough.</a:t>
            </a:r>
          </a:p>
          <a:p>
            <a:pPr marL="0" indent="0">
              <a:buNone/>
            </a:pPr>
            <a:endParaRPr lang="en-US" altLang="ja-JP" dirty="0"/>
          </a:p>
          <a:p>
            <a:pPr marL="0" indent="0">
              <a:buNone/>
            </a:pPr>
            <a:endParaRPr kumimoji="1" lang="ja-JP" altLang="en-US"/>
          </a:p>
        </p:txBody>
      </p:sp>
      <p:sp>
        <p:nvSpPr>
          <p:cNvPr id="4" name="スライド番号プレースホルダー 3">
            <a:extLst>
              <a:ext uri="{FF2B5EF4-FFF2-40B4-BE49-F238E27FC236}">
                <a16:creationId xmlns:a16="http://schemas.microsoft.com/office/drawing/2014/main" id="{E630FC12-45F1-BA46-96DF-865BD658BA54}"/>
              </a:ext>
            </a:extLst>
          </p:cNvPr>
          <p:cNvSpPr>
            <a:spLocks noGrp="1"/>
          </p:cNvSpPr>
          <p:nvPr>
            <p:ph type="sldNum" sz="quarter" idx="12"/>
          </p:nvPr>
        </p:nvSpPr>
        <p:spPr/>
        <p:txBody>
          <a:bodyPr/>
          <a:lstStyle/>
          <a:p>
            <a:fld id="{32360E96-4799-8640-8055-803E13F21E2C}" type="slidenum">
              <a:rPr kumimoji="1" lang="ja-JP" altLang="en-US" smtClean="0"/>
              <a:t>3</a:t>
            </a:fld>
            <a:endParaRPr kumimoji="1" lang="ja-JP" altLang="en-US"/>
          </a:p>
        </p:txBody>
      </p:sp>
    </p:spTree>
    <p:extLst>
      <p:ext uri="{BB962C8B-B14F-4D97-AF65-F5344CB8AC3E}">
        <p14:creationId xmlns:p14="http://schemas.microsoft.com/office/powerpoint/2010/main" val="1536608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6BB8A69-A32A-CB40-A543-F253048303F4}"/>
              </a:ext>
            </a:extLst>
          </p:cNvPr>
          <p:cNvSpPr>
            <a:spLocks noGrp="1"/>
          </p:cNvSpPr>
          <p:nvPr>
            <p:ph type="title"/>
          </p:nvPr>
        </p:nvSpPr>
        <p:spPr/>
        <p:txBody>
          <a:bodyPr/>
          <a:lstStyle/>
          <a:p>
            <a:r>
              <a:rPr lang="en-US" altLang="ja-JP" b="1" dirty="0"/>
              <a:t>Problem</a:t>
            </a:r>
            <a:endParaRPr kumimoji="1" lang="ja-JP" altLang="en-US"/>
          </a:p>
        </p:txBody>
      </p:sp>
      <p:sp>
        <p:nvSpPr>
          <p:cNvPr id="3" name="コンテンツ プレースホルダー 2">
            <a:extLst>
              <a:ext uri="{FF2B5EF4-FFF2-40B4-BE49-F238E27FC236}">
                <a16:creationId xmlns:a16="http://schemas.microsoft.com/office/drawing/2014/main" id="{91189EAF-0800-584F-9D58-ED8A3E3F7C02}"/>
              </a:ext>
            </a:extLst>
          </p:cNvPr>
          <p:cNvSpPr>
            <a:spLocks noGrp="1"/>
          </p:cNvSpPr>
          <p:nvPr>
            <p:ph idx="1"/>
          </p:nvPr>
        </p:nvSpPr>
        <p:spPr/>
        <p:txBody>
          <a:bodyPr>
            <a:normAutofit fontScale="92500" lnSpcReduction="20000"/>
          </a:bodyPr>
          <a:lstStyle/>
          <a:p>
            <a:r>
              <a:rPr lang="en-US" altLang="ja-JP" dirty="0"/>
              <a:t>The problem is to answer the question of what kind of city is the one with many COVID-19 infections.</a:t>
            </a:r>
            <a:endParaRPr lang="ja-JP" altLang="ja-JP"/>
          </a:p>
          <a:p>
            <a:r>
              <a:rPr lang="en-US" altLang="ja-JP" dirty="0"/>
              <a:t>There are various factors that cause a city with many infected people, such as many overseas travelers, many foreigners, and many bars where clusters are likely to occur. The purpose of this survey is to focus on the number of foreign residents and the number of bars to gain insight into the causal relationship with the number of people infected with COVID-19.</a:t>
            </a:r>
            <a:endParaRPr lang="ja-JP" altLang="ja-JP"/>
          </a:p>
          <a:p>
            <a:r>
              <a:rPr lang="en-US" altLang="ja-JP" dirty="0"/>
              <a:t>Sample use case:</a:t>
            </a:r>
            <a:endParaRPr lang="ja-JP" altLang="ja-JP"/>
          </a:p>
          <a:p>
            <a:pPr lvl="1"/>
            <a:r>
              <a:rPr lang="en-US" altLang="ja-JP" dirty="0"/>
              <a:t>As a person planning to move to Tokyo, find out what kind of city has the same characteristics as a city with few infected people.</a:t>
            </a:r>
            <a:endParaRPr lang="ja-JP" altLang="ja-JP"/>
          </a:p>
          <a:p>
            <a:pPr lvl="1"/>
            <a:r>
              <a:rPr lang="en-US" altLang="ja-JP" dirty="0"/>
              <a:t>As a visitor planning a trip to Tokyo, I would like to find a safe city with the same characteristics as a city with few infected people and enjoy eating and drinking.</a:t>
            </a:r>
            <a:endParaRPr lang="ja-JP" altLang="ja-JP"/>
          </a:p>
          <a:p>
            <a:endParaRPr kumimoji="1" lang="ja-JP" altLang="en-US"/>
          </a:p>
        </p:txBody>
      </p:sp>
      <p:sp>
        <p:nvSpPr>
          <p:cNvPr id="4" name="スライド番号プレースホルダー 3">
            <a:extLst>
              <a:ext uri="{FF2B5EF4-FFF2-40B4-BE49-F238E27FC236}">
                <a16:creationId xmlns:a16="http://schemas.microsoft.com/office/drawing/2014/main" id="{C3E18C9F-DEB1-D641-B17C-56357D1D8B30}"/>
              </a:ext>
            </a:extLst>
          </p:cNvPr>
          <p:cNvSpPr>
            <a:spLocks noGrp="1"/>
          </p:cNvSpPr>
          <p:nvPr>
            <p:ph type="sldNum" sz="quarter" idx="12"/>
          </p:nvPr>
        </p:nvSpPr>
        <p:spPr/>
        <p:txBody>
          <a:bodyPr/>
          <a:lstStyle/>
          <a:p>
            <a:fld id="{32360E96-4799-8640-8055-803E13F21E2C}" type="slidenum">
              <a:rPr kumimoji="1" lang="ja-JP" altLang="en-US" smtClean="0"/>
              <a:t>4</a:t>
            </a:fld>
            <a:endParaRPr kumimoji="1" lang="ja-JP" altLang="en-US"/>
          </a:p>
        </p:txBody>
      </p:sp>
    </p:spTree>
    <p:extLst>
      <p:ext uri="{BB962C8B-B14F-4D97-AF65-F5344CB8AC3E}">
        <p14:creationId xmlns:p14="http://schemas.microsoft.com/office/powerpoint/2010/main" val="2204523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BA118C-4153-BC44-82F9-47712FFE8F00}"/>
              </a:ext>
            </a:extLst>
          </p:cNvPr>
          <p:cNvSpPr>
            <a:spLocks noGrp="1"/>
          </p:cNvSpPr>
          <p:nvPr>
            <p:ph type="title"/>
          </p:nvPr>
        </p:nvSpPr>
        <p:spPr/>
        <p:txBody>
          <a:bodyPr/>
          <a:lstStyle/>
          <a:p>
            <a:r>
              <a:rPr lang="en-US" altLang="ja-JP" b="1" dirty="0"/>
              <a:t>Data Requirements</a:t>
            </a:r>
            <a:endParaRPr kumimoji="1" lang="ja-JP" altLang="en-US"/>
          </a:p>
        </p:txBody>
      </p:sp>
      <p:sp>
        <p:nvSpPr>
          <p:cNvPr id="3" name="コンテンツ プレースホルダー 2">
            <a:extLst>
              <a:ext uri="{FF2B5EF4-FFF2-40B4-BE49-F238E27FC236}">
                <a16:creationId xmlns:a16="http://schemas.microsoft.com/office/drawing/2014/main" id="{35775F23-FB99-F048-99E5-074E1B130445}"/>
              </a:ext>
            </a:extLst>
          </p:cNvPr>
          <p:cNvSpPr>
            <a:spLocks noGrp="1"/>
          </p:cNvSpPr>
          <p:nvPr>
            <p:ph idx="1"/>
          </p:nvPr>
        </p:nvSpPr>
        <p:spPr/>
        <p:txBody>
          <a:bodyPr/>
          <a:lstStyle/>
          <a:p>
            <a:r>
              <a:rPr lang="en-US" altLang="ja-JP" dirty="0"/>
              <a:t>Based on definition of our problem, factors that will influence our decision are:</a:t>
            </a:r>
            <a:endParaRPr lang="ja-JP" altLang="ja-JP"/>
          </a:p>
          <a:p>
            <a:pPr lvl="1"/>
            <a:r>
              <a:rPr lang="en-US" altLang="ja-JP" dirty="0"/>
              <a:t>the number of foreign residents in Tokyo</a:t>
            </a:r>
            <a:endParaRPr lang="ja-JP" altLang="ja-JP"/>
          </a:p>
          <a:p>
            <a:pPr lvl="1"/>
            <a:r>
              <a:rPr lang="en-US" altLang="ja-JP" dirty="0"/>
              <a:t>the number of COVID-19 test positives in Tokyo</a:t>
            </a:r>
            <a:endParaRPr lang="ja-JP" altLang="ja-JP"/>
          </a:p>
          <a:p>
            <a:pPr lvl="1"/>
            <a:r>
              <a:rPr lang="en-US" altLang="ja-JP" dirty="0"/>
              <a:t>the number of existing bars in the neighborhood (any type of bar)</a:t>
            </a:r>
            <a:endParaRPr lang="ja-JP" altLang="ja-JP"/>
          </a:p>
          <a:p>
            <a:endParaRPr kumimoji="1" lang="ja-JP" altLang="en-US"/>
          </a:p>
        </p:txBody>
      </p:sp>
      <p:sp>
        <p:nvSpPr>
          <p:cNvPr id="4" name="スライド番号プレースホルダー 3">
            <a:extLst>
              <a:ext uri="{FF2B5EF4-FFF2-40B4-BE49-F238E27FC236}">
                <a16:creationId xmlns:a16="http://schemas.microsoft.com/office/drawing/2014/main" id="{FDB8016C-D06D-5E4B-9382-DBE32E43BEA4}"/>
              </a:ext>
            </a:extLst>
          </p:cNvPr>
          <p:cNvSpPr>
            <a:spLocks noGrp="1"/>
          </p:cNvSpPr>
          <p:nvPr>
            <p:ph type="sldNum" sz="quarter" idx="12"/>
          </p:nvPr>
        </p:nvSpPr>
        <p:spPr/>
        <p:txBody>
          <a:bodyPr/>
          <a:lstStyle/>
          <a:p>
            <a:fld id="{32360E96-4799-8640-8055-803E13F21E2C}" type="slidenum">
              <a:rPr kumimoji="1" lang="ja-JP" altLang="en-US" smtClean="0"/>
              <a:t>5</a:t>
            </a:fld>
            <a:endParaRPr kumimoji="1" lang="ja-JP" altLang="en-US"/>
          </a:p>
        </p:txBody>
      </p:sp>
    </p:spTree>
    <p:extLst>
      <p:ext uri="{BB962C8B-B14F-4D97-AF65-F5344CB8AC3E}">
        <p14:creationId xmlns:p14="http://schemas.microsoft.com/office/powerpoint/2010/main" val="1221892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414DDB0-C16C-E540-942D-FD39275925D3}"/>
              </a:ext>
            </a:extLst>
          </p:cNvPr>
          <p:cNvSpPr>
            <a:spLocks noGrp="1"/>
          </p:cNvSpPr>
          <p:nvPr>
            <p:ph type="title"/>
          </p:nvPr>
        </p:nvSpPr>
        <p:spPr/>
        <p:txBody>
          <a:bodyPr/>
          <a:lstStyle/>
          <a:p>
            <a:r>
              <a:rPr lang="en-US" altLang="ja-JP" b="1" dirty="0"/>
              <a:t>Data Collection</a:t>
            </a:r>
            <a:endParaRPr kumimoji="1" lang="ja-JP" altLang="en-US"/>
          </a:p>
        </p:txBody>
      </p:sp>
      <p:sp>
        <p:nvSpPr>
          <p:cNvPr id="3" name="コンテンツ プレースホルダー 2">
            <a:extLst>
              <a:ext uri="{FF2B5EF4-FFF2-40B4-BE49-F238E27FC236}">
                <a16:creationId xmlns:a16="http://schemas.microsoft.com/office/drawing/2014/main" id="{3D18C495-23A9-7942-B952-A727FF90C378}"/>
              </a:ext>
            </a:extLst>
          </p:cNvPr>
          <p:cNvSpPr>
            <a:spLocks noGrp="1"/>
          </p:cNvSpPr>
          <p:nvPr>
            <p:ph idx="1"/>
          </p:nvPr>
        </p:nvSpPr>
        <p:spPr/>
        <p:txBody>
          <a:bodyPr>
            <a:normAutofit fontScale="55000" lnSpcReduction="20000"/>
          </a:bodyPr>
          <a:lstStyle/>
          <a:p>
            <a:pPr marL="0" indent="0">
              <a:buNone/>
            </a:pPr>
            <a:r>
              <a:rPr lang="en-US" altLang="ja-JP" dirty="0"/>
              <a:t>Following data sources will be needed to extract/generate the required information:</a:t>
            </a:r>
          </a:p>
          <a:p>
            <a:endParaRPr lang="ja-JP" altLang="ja-JP" sz="3600"/>
          </a:p>
          <a:p>
            <a:pPr lvl="0"/>
            <a:r>
              <a:rPr lang="en-US" altLang="ja-JP" dirty="0"/>
              <a:t>The number of Foreign residents in Tokyo will be obtained from the following site:</a:t>
            </a:r>
            <a:endParaRPr lang="ja-JP" altLang="ja-JP" sz="3600"/>
          </a:p>
          <a:p>
            <a:pPr lvl="1"/>
            <a:r>
              <a:rPr lang="en-US" altLang="ja-JP" dirty="0"/>
              <a:t>Source: </a:t>
            </a:r>
            <a:r>
              <a:rPr lang="en-US" altLang="ja-JP" i="1" dirty="0">
                <a:hlinkClick r:id="rId2"/>
              </a:rPr>
              <a:t>"2-4 FOREIGN RESIDENTS BY DISTRICT AND NATIONALITY ( 2019 )" in "TOKYO STATISTICAL YEARBOOK"</a:t>
            </a:r>
            <a:r>
              <a:rPr lang="en-US" altLang="ja-JP" dirty="0">
                <a:hlinkClick r:id="rId2"/>
              </a:rPr>
              <a:t> </a:t>
            </a:r>
            <a:endParaRPr lang="ja-JP" altLang="ja-JP" sz="3200"/>
          </a:p>
          <a:p>
            <a:pPr lvl="2"/>
            <a:r>
              <a:rPr lang="en-US" altLang="ja-JP" dirty="0"/>
              <a:t>by </a:t>
            </a:r>
            <a:r>
              <a:rPr lang="en-US" altLang="ja-JP" i="1" dirty="0">
                <a:hlinkClick r:id="rId3"/>
              </a:rPr>
              <a:t>Statistics Division, Bureau of General Affairs, Tokyo Metropolitan Government</a:t>
            </a:r>
            <a:endParaRPr lang="ja-JP" altLang="ja-JP" sz="2800"/>
          </a:p>
          <a:p>
            <a:pPr lvl="1"/>
            <a:r>
              <a:rPr lang="en-US" altLang="ja-JP" dirty="0"/>
              <a:t>The data is as of 2019.</a:t>
            </a:r>
            <a:endParaRPr lang="ja-JP" altLang="ja-JP" sz="3200"/>
          </a:p>
          <a:p>
            <a:pPr lvl="1"/>
            <a:r>
              <a:rPr lang="en-US" altLang="ja-JP" dirty="0"/>
              <a:t>The data is aggregated by Borough, which means ward and city in Tokyo.</a:t>
            </a:r>
            <a:endParaRPr lang="ja-JP" altLang="ja-JP" sz="3200"/>
          </a:p>
          <a:p>
            <a:pPr lvl="1"/>
            <a:r>
              <a:rPr lang="en-US" altLang="ja-JP" dirty="0"/>
              <a:t>Foreign residents here mean foreign nationals who are registered according to the Basic Resident Registration Act.</a:t>
            </a:r>
            <a:endParaRPr lang="ja-JP" altLang="ja-JP" sz="3200"/>
          </a:p>
          <a:p>
            <a:pPr lvl="0"/>
            <a:r>
              <a:rPr lang="en-US" altLang="ja-JP" dirty="0"/>
              <a:t>The number of COVID-19 test positive in Tokyo will be obtained from the following site:</a:t>
            </a:r>
            <a:endParaRPr lang="ja-JP" altLang="ja-JP" sz="3600"/>
          </a:p>
          <a:p>
            <a:pPr lvl="1"/>
            <a:r>
              <a:rPr lang="en-US" altLang="ja-JP" dirty="0"/>
              <a:t>Source: </a:t>
            </a:r>
            <a:endParaRPr lang="ja-JP" altLang="ja-JP" sz="3200"/>
          </a:p>
          <a:p>
            <a:pPr lvl="2"/>
            <a:r>
              <a:rPr lang="en-US" altLang="ja-JP" i="1" dirty="0">
                <a:hlinkClick r:id="rId4"/>
              </a:rPr>
              <a:t>COVID-19 The information website by Tokyo Metropolitan Government</a:t>
            </a:r>
            <a:endParaRPr lang="ja-JP" altLang="ja-JP" sz="2800"/>
          </a:p>
          <a:p>
            <a:pPr lvl="2"/>
            <a:r>
              <a:rPr lang="en-US" altLang="ja-JP" i="1" dirty="0">
                <a:hlinkClick r:id="rId5"/>
              </a:rPr>
              <a:t>Tokyo COVID-19 Task Force website (https://github.com/tokyo-metropolitan-gov)</a:t>
            </a:r>
            <a:endParaRPr lang="ja-JP" altLang="ja-JP" sz="2800"/>
          </a:p>
          <a:p>
            <a:pPr lvl="1"/>
            <a:r>
              <a:rPr lang="en-US" altLang="ja-JP" dirty="0"/>
              <a:t>The data is as of the day before yesterday.</a:t>
            </a:r>
            <a:endParaRPr lang="ja-JP" altLang="ja-JP">
              <a:effectLst/>
            </a:endParaRPr>
          </a:p>
          <a:p>
            <a:pPr lvl="1"/>
            <a:r>
              <a:rPr lang="en-US" altLang="ja-JP" dirty="0"/>
              <a:t>The data is aggregated by Borough, which means ward and city in Tokyo.</a:t>
            </a:r>
            <a:endParaRPr lang="ja-JP" altLang="ja-JP" sz="3200"/>
          </a:p>
          <a:p>
            <a:pPr lvl="0"/>
            <a:r>
              <a:rPr lang="en-US" altLang="ja-JP" dirty="0"/>
              <a:t>The list of Special wards and districts in Tokyo</a:t>
            </a:r>
            <a:endParaRPr lang="ja-JP" altLang="ja-JP" sz="3600"/>
          </a:p>
          <a:p>
            <a:pPr lvl="1"/>
            <a:r>
              <a:rPr lang="en-US" altLang="ja-JP" dirty="0"/>
              <a:t>Source:</a:t>
            </a:r>
            <a:endParaRPr lang="ja-JP" altLang="ja-JP" sz="3200"/>
          </a:p>
          <a:p>
            <a:pPr lvl="2"/>
            <a:r>
              <a:rPr lang="en-US" altLang="ja-JP" i="1" dirty="0">
                <a:hlinkClick r:id="rId6"/>
              </a:rPr>
              <a:t>Wikipedia: Special wards of Tokyo</a:t>
            </a:r>
            <a:endParaRPr lang="ja-JP" altLang="ja-JP" sz="2800"/>
          </a:p>
          <a:p>
            <a:pPr lvl="0"/>
            <a:r>
              <a:rPr lang="en-US" altLang="ja-JP" dirty="0"/>
              <a:t>The number of bars and their type and location in every neighborhood will be obtained using </a:t>
            </a:r>
            <a:r>
              <a:rPr lang="en-US" altLang="ja-JP" b="1" dirty="0"/>
              <a:t>Foursquare API</a:t>
            </a:r>
            <a:endParaRPr lang="ja-JP" altLang="ja-JP" sz="3600"/>
          </a:p>
          <a:p>
            <a:endParaRPr kumimoji="1" lang="ja-JP" altLang="en-US"/>
          </a:p>
        </p:txBody>
      </p:sp>
      <p:sp>
        <p:nvSpPr>
          <p:cNvPr id="4" name="スライド番号プレースホルダー 3">
            <a:extLst>
              <a:ext uri="{FF2B5EF4-FFF2-40B4-BE49-F238E27FC236}">
                <a16:creationId xmlns:a16="http://schemas.microsoft.com/office/drawing/2014/main" id="{BA6EE02D-6F5D-4548-95B9-31FDB5884ED5}"/>
              </a:ext>
            </a:extLst>
          </p:cNvPr>
          <p:cNvSpPr>
            <a:spLocks noGrp="1"/>
          </p:cNvSpPr>
          <p:nvPr>
            <p:ph type="sldNum" sz="quarter" idx="12"/>
          </p:nvPr>
        </p:nvSpPr>
        <p:spPr/>
        <p:txBody>
          <a:bodyPr/>
          <a:lstStyle/>
          <a:p>
            <a:fld id="{32360E96-4799-8640-8055-803E13F21E2C}" type="slidenum">
              <a:rPr kumimoji="1" lang="ja-JP" altLang="en-US" smtClean="0"/>
              <a:t>6</a:t>
            </a:fld>
            <a:endParaRPr kumimoji="1" lang="ja-JP" altLang="en-US"/>
          </a:p>
        </p:txBody>
      </p:sp>
    </p:spTree>
    <p:extLst>
      <p:ext uri="{BB962C8B-B14F-4D97-AF65-F5344CB8AC3E}">
        <p14:creationId xmlns:p14="http://schemas.microsoft.com/office/powerpoint/2010/main" val="3592139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45E088-7C26-5A40-B806-A561469335BE}"/>
              </a:ext>
            </a:extLst>
          </p:cNvPr>
          <p:cNvSpPr>
            <a:spLocks noGrp="1"/>
          </p:cNvSpPr>
          <p:nvPr>
            <p:ph type="title"/>
          </p:nvPr>
        </p:nvSpPr>
        <p:spPr/>
        <p:txBody>
          <a:bodyPr/>
          <a:lstStyle/>
          <a:p>
            <a:r>
              <a:rPr lang="en-US" altLang="ja-JP" b="1" dirty="0"/>
              <a:t>View neighborhoods in Tokyo</a:t>
            </a:r>
            <a:endParaRPr kumimoji="1" lang="ja-JP" altLang="en-US"/>
          </a:p>
        </p:txBody>
      </p:sp>
      <p:pic>
        <p:nvPicPr>
          <p:cNvPr id="4" name="コンテンツ プレースホルダー 3" descr="マップ&#10;&#10;中程度の精度で自動的に生成された説明">
            <a:extLst>
              <a:ext uri="{FF2B5EF4-FFF2-40B4-BE49-F238E27FC236}">
                <a16:creationId xmlns:a16="http://schemas.microsoft.com/office/drawing/2014/main" id="{54C46F0A-EFC2-9247-92C5-CCFF8B6FA1AE}"/>
              </a:ext>
            </a:extLst>
          </p:cNvPr>
          <p:cNvPicPr>
            <a:picLocks noGrp="1"/>
          </p:cNvPicPr>
          <p:nvPr>
            <p:ph idx="1"/>
          </p:nvPr>
        </p:nvPicPr>
        <p:blipFill>
          <a:blip r:embed="rId2"/>
          <a:stretch>
            <a:fillRect/>
          </a:stretch>
        </p:blipFill>
        <p:spPr>
          <a:xfrm>
            <a:off x="2286772" y="1825625"/>
            <a:ext cx="7618455" cy="4351338"/>
          </a:xfrm>
          <a:prstGeom prst="rect">
            <a:avLst/>
          </a:prstGeom>
        </p:spPr>
      </p:pic>
      <p:sp>
        <p:nvSpPr>
          <p:cNvPr id="5" name="スライド番号プレースホルダー 4">
            <a:extLst>
              <a:ext uri="{FF2B5EF4-FFF2-40B4-BE49-F238E27FC236}">
                <a16:creationId xmlns:a16="http://schemas.microsoft.com/office/drawing/2014/main" id="{72150C97-1BF0-AE42-9632-FD97B17328B5}"/>
              </a:ext>
            </a:extLst>
          </p:cNvPr>
          <p:cNvSpPr>
            <a:spLocks noGrp="1"/>
          </p:cNvSpPr>
          <p:nvPr>
            <p:ph type="sldNum" sz="quarter" idx="12"/>
          </p:nvPr>
        </p:nvSpPr>
        <p:spPr/>
        <p:txBody>
          <a:bodyPr/>
          <a:lstStyle/>
          <a:p>
            <a:fld id="{32360E96-4799-8640-8055-803E13F21E2C}" type="slidenum">
              <a:rPr kumimoji="1" lang="ja-JP" altLang="en-US" smtClean="0"/>
              <a:t>7</a:t>
            </a:fld>
            <a:endParaRPr kumimoji="1" lang="ja-JP" altLang="en-US"/>
          </a:p>
        </p:txBody>
      </p:sp>
    </p:spTree>
    <p:extLst>
      <p:ext uri="{BB962C8B-B14F-4D97-AF65-F5344CB8AC3E}">
        <p14:creationId xmlns:p14="http://schemas.microsoft.com/office/powerpoint/2010/main" val="3737561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200560C-B099-EB40-B333-FABC036EC967}"/>
              </a:ext>
            </a:extLst>
          </p:cNvPr>
          <p:cNvSpPr>
            <a:spLocks noGrp="1"/>
          </p:cNvSpPr>
          <p:nvPr>
            <p:ph type="title"/>
          </p:nvPr>
        </p:nvSpPr>
        <p:spPr/>
        <p:txBody>
          <a:bodyPr/>
          <a:lstStyle/>
          <a:p>
            <a:r>
              <a:rPr lang="en-US" altLang="ja-JP" b="1" dirty="0"/>
              <a:t>View COVID19 positive in Tokyo</a:t>
            </a:r>
            <a:endParaRPr kumimoji="1" lang="ja-JP" altLang="en-US"/>
          </a:p>
        </p:txBody>
      </p:sp>
      <p:pic>
        <p:nvPicPr>
          <p:cNvPr id="4" name="コンテンツ プレースホルダー 3" descr="グラフ が含まれている画像&#10;&#10;自動的に生成された説明">
            <a:extLst>
              <a:ext uri="{FF2B5EF4-FFF2-40B4-BE49-F238E27FC236}">
                <a16:creationId xmlns:a16="http://schemas.microsoft.com/office/drawing/2014/main" id="{83220C4A-1818-2941-8FD1-D09852DB6575}"/>
              </a:ext>
            </a:extLst>
          </p:cNvPr>
          <p:cNvPicPr>
            <a:picLocks noGrp="1"/>
          </p:cNvPicPr>
          <p:nvPr>
            <p:ph idx="1"/>
          </p:nvPr>
        </p:nvPicPr>
        <p:blipFill>
          <a:blip r:embed="rId2"/>
          <a:stretch>
            <a:fillRect/>
          </a:stretch>
        </p:blipFill>
        <p:spPr>
          <a:xfrm>
            <a:off x="2264610" y="1825625"/>
            <a:ext cx="7662779" cy="4351338"/>
          </a:xfrm>
          <a:prstGeom prst="rect">
            <a:avLst/>
          </a:prstGeom>
        </p:spPr>
      </p:pic>
      <p:sp>
        <p:nvSpPr>
          <p:cNvPr id="5" name="スライド番号プレースホルダー 4">
            <a:extLst>
              <a:ext uri="{FF2B5EF4-FFF2-40B4-BE49-F238E27FC236}">
                <a16:creationId xmlns:a16="http://schemas.microsoft.com/office/drawing/2014/main" id="{2A71967C-644D-2D41-A0A3-41529289222B}"/>
              </a:ext>
            </a:extLst>
          </p:cNvPr>
          <p:cNvSpPr>
            <a:spLocks noGrp="1"/>
          </p:cNvSpPr>
          <p:nvPr>
            <p:ph type="sldNum" sz="quarter" idx="12"/>
          </p:nvPr>
        </p:nvSpPr>
        <p:spPr/>
        <p:txBody>
          <a:bodyPr/>
          <a:lstStyle/>
          <a:p>
            <a:fld id="{32360E96-4799-8640-8055-803E13F21E2C}" type="slidenum">
              <a:rPr kumimoji="1" lang="ja-JP" altLang="en-US" smtClean="0"/>
              <a:t>8</a:t>
            </a:fld>
            <a:endParaRPr kumimoji="1" lang="ja-JP" altLang="en-US"/>
          </a:p>
        </p:txBody>
      </p:sp>
    </p:spTree>
    <p:extLst>
      <p:ext uri="{BB962C8B-B14F-4D97-AF65-F5344CB8AC3E}">
        <p14:creationId xmlns:p14="http://schemas.microsoft.com/office/powerpoint/2010/main" val="3966927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FDD5613-5C07-434C-B288-8705E31391C7}"/>
              </a:ext>
            </a:extLst>
          </p:cNvPr>
          <p:cNvSpPr>
            <a:spLocks noGrp="1"/>
          </p:cNvSpPr>
          <p:nvPr>
            <p:ph type="title"/>
          </p:nvPr>
        </p:nvSpPr>
        <p:spPr/>
        <p:txBody>
          <a:bodyPr/>
          <a:lstStyle/>
          <a:p>
            <a:r>
              <a:rPr lang="en-US" altLang="ja-JP" b="1" dirty="0"/>
              <a:t>View Foreign residents in Tokyo</a:t>
            </a:r>
            <a:endParaRPr kumimoji="1" lang="ja-JP" altLang="en-US"/>
          </a:p>
        </p:txBody>
      </p:sp>
      <p:pic>
        <p:nvPicPr>
          <p:cNvPr id="4" name="コンテンツ プレースホルダー 3" descr="テキスト, 地図 が含まれている画像&#10;&#10;自動的に生成された説明">
            <a:extLst>
              <a:ext uri="{FF2B5EF4-FFF2-40B4-BE49-F238E27FC236}">
                <a16:creationId xmlns:a16="http://schemas.microsoft.com/office/drawing/2014/main" id="{52A69075-2F70-F34E-ABAF-CB69CD8CC4F5}"/>
              </a:ext>
            </a:extLst>
          </p:cNvPr>
          <p:cNvPicPr>
            <a:picLocks noGrp="1"/>
          </p:cNvPicPr>
          <p:nvPr>
            <p:ph idx="1"/>
          </p:nvPr>
        </p:nvPicPr>
        <p:blipFill>
          <a:blip r:embed="rId2"/>
          <a:stretch>
            <a:fillRect/>
          </a:stretch>
        </p:blipFill>
        <p:spPr>
          <a:xfrm>
            <a:off x="2321214" y="1825625"/>
            <a:ext cx="7549571" cy="4351338"/>
          </a:xfrm>
          <a:prstGeom prst="rect">
            <a:avLst/>
          </a:prstGeom>
        </p:spPr>
      </p:pic>
      <p:sp>
        <p:nvSpPr>
          <p:cNvPr id="5" name="スライド番号プレースホルダー 4">
            <a:extLst>
              <a:ext uri="{FF2B5EF4-FFF2-40B4-BE49-F238E27FC236}">
                <a16:creationId xmlns:a16="http://schemas.microsoft.com/office/drawing/2014/main" id="{DB0D358B-45EE-0948-8A0C-F83223490D7B}"/>
              </a:ext>
            </a:extLst>
          </p:cNvPr>
          <p:cNvSpPr>
            <a:spLocks noGrp="1"/>
          </p:cNvSpPr>
          <p:nvPr>
            <p:ph type="sldNum" sz="quarter" idx="12"/>
          </p:nvPr>
        </p:nvSpPr>
        <p:spPr/>
        <p:txBody>
          <a:bodyPr/>
          <a:lstStyle/>
          <a:p>
            <a:fld id="{32360E96-4799-8640-8055-803E13F21E2C}" type="slidenum">
              <a:rPr kumimoji="1" lang="ja-JP" altLang="en-US" smtClean="0"/>
              <a:t>9</a:t>
            </a:fld>
            <a:endParaRPr kumimoji="1" lang="ja-JP" altLang="en-US"/>
          </a:p>
        </p:txBody>
      </p:sp>
    </p:spTree>
    <p:extLst>
      <p:ext uri="{BB962C8B-B14F-4D97-AF65-F5344CB8AC3E}">
        <p14:creationId xmlns:p14="http://schemas.microsoft.com/office/powerpoint/2010/main" val="182531630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1333</Words>
  <Application>Microsoft Macintosh PowerPoint</Application>
  <PresentationFormat>ワイド画面</PresentationFormat>
  <Paragraphs>126</Paragraphs>
  <Slides>18</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18</vt:i4>
      </vt:variant>
    </vt:vector>
  </HeadingPairs>
  <TitlesOfParts>
    <vt:vector size="22" baseType="lpstr">
      <vt:lpstr>游ゴシック</vt:lpstr>
      <vt:lpstr>游ゴシック Light</vt:lpstr>
      <vt:lpstr>Arial</vt:lpstr>
      <vt:lpstr>Office テーマ</vt:lpstr>
      <vt:lpstr>Capstone Project - The Battle of the Neighborhoods (Week 2)  Applied Data Science Capstone by IBM/Coursera  Taku Sasaki</vt:lpstr>
      <vt:lpstr>Table of contents</vt:lpstr>
      <vt:lpstr>Introduction: Business Problem </vt:lpstr>
      <vt:lpstr>Problem</vt:lpstr>
      <vt:lpstr>Data Requirements</vt:lpstr>
      <vt:lpstr>Data Collection</vt:lpstr>
      <vt:lpstr>View neighborhoods in Tokyo</vt:lpstr>
      <vt:lpstr>View COVID19 positive in Tokyo</vt:lpstr>
      <vt:lpstr>View Foreign residents in Tokyo</vt:lpstr>
      <vt:lpstr>Methodology</vt:lpstr>
      <vt:lpstr>Analysis Cluster Neighborhoods</vt:lpstr>
      <vt:lpstr>View Neighborhood clusters</vt:lpstr>
      <vt:lpstr>Analysis Cluster COVID positive, foreign residents and bars</vt:lpstr>
      <vt:lpstr>View COVID Clusters</vt:lpstr>
      <vt:lpstr>Results and Discussion (1/2)</vt:lpstr>
      <vt:lpstr>Results and Discussion (2/2)</vt:lpstr>
      <vt:lpstr>Conclusion</vt:lpstr>
      <vt:lpstr>Future research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the Neighborhoods (Week 2)  Applied Data Science Capstone by IBM/Coursera  Taku Sasaki</dc:title>
  <dc:creator>Taku Sasaki</dc:creator>
  <cp:lastModifiedBy>Taku Sasaki</cp:lastModifiedBy>
  <cp:revision>4</cp:revision>
  <dcterms:created xsi:type="dcterms:W3CDTF">2021-02-28T17:46:05Z</dcterms:created>
  <dcterms:modified xsi:type="dcterms:W3CDTF">2021-02-28T18:12:57Z</dcterms:modified>
</cp:coreProperties>
</file>

<file path=docProps/thumbnail.jpeg>
</file>